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4" r:id="rId2"/>
    <p:sldId id="257" r:id="rId3"/>
    <p:sldId id="260" r:id="rId4"/>
    <p:sldId id="259" r:id="rId5"/>
    <p:sldId id="258" r:id="rId6"/>
    <p:sldId id="273" r:id="rId7"/>
    <p:sldId id="264" r:id="rId8"/>
    <p:sldId id="261" r:id="rId9"/>
    <p:sldId id="262" r:id="rId10"/>
    <p:sldId id="263" r:id="rId11"/>
    <p:sldId id="267" r:id="rId12"/>
    <p:sldId id="275" r:id="rId13"/>
    <p:sldId id="266" r:id="rId14"/>
    <p:sldId id="282" r:id="rId15"/>
    <p:sldId id="268" r:id="rId16"/>
    <p:sldId id="269" r:id="rId17"/>
    <p:sldId id="276" r:id="rId18"/>
    <p:sldId id="279" r:id="rId19"/>
    <p:sldId id="278" r:id="rId20"/>
    <p:sldId id="280" r:id="rId21"/>
    <p:sldId id="277" r:id="rId22"/>
    <p:sldId id="270" r:id="rId23"/>
    <p:sldId id="271" r:id="rId24"/>
    <p:sldId id="281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75776" autoAdjust="0"/>
  </p:normalViewPr>
  <p:slideViewPr>
    <p:cSldViewPr snapToGrid="0">
      <p:cViewPr>
        <p:scale>
          <a:sx n="75" d="100"/>
          <a:sy n="75" d="100"/>
        </p:scale>
        <p:origin x="885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__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DEA22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98.8</c:v>
                </c:pt>
                <c:pt idx="2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5-44D7-85D5-A135EF62D1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Tool</c:v>
                </c:pt>
              </c:strCache>
            </c:strRef>
          </c:tx>
          <c:spPr>
            <a:solidFill>
              <a:srgbClr val="0F7B9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100</c:v>
                </c:pt>
                <c:pt idx="1">
                  <c:v>96</c:v>
                </c:pt>
                <c:pt idx="2">
                  <c:v>96.7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5-44D7-85D5-A135EF62D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4001967"/>
        <c:axId val="884005711"/>
      </c:barChart>
      <c:catAx>
        <c:axId val="884001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6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884005711"/>
        <c:crosses val="autoZero"/>
        <c:auto val="1"/>
        <c:lblAlgn val="ctr"/>
        <c:lblOffset val="100"/>
        <c:noMultiLvlLbl val="0"/>
      </c:catAx>
      <c:valAx>
        <c:axId val="884005711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60" b="1" dirty="0" smtClean="0"/>
                  <a:t>分岐網羅率</a:t>
                </a:r>
                <a:r>
                  <a:rPr lang="en-US" altLang="ja-JP" sz="1860" b="1" dirty="0" smtClean="0"/>
                  <a:t> </a:t>
                </a:r>
                <a:r>
                  <a:rPr lang="en-US" altLang="ja-JP" sz="1860" b="1" dirty="0"/>
                  <a:t>(%)</a:t>
                </a:r>
                <a:endParaRPr lang="ja-JP" altLang="en-US" sz="1860" b="1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884001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DEA22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99.2</c:v>
                </c:pt>
                <c:pt idx="2">
                  <c:v>96.2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BC-412B-8099-E6403C1D51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Tool</c:v>
                </c:pt>
              </c:strCache>
            </c:strRef>
          </c:tx>
          <c:spPr>
            <a:solidFill>
              <a:srgbClr val="0F7B9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100</c:v>
                </c:pt>
                <c:pt idx="1">
                  <c:v>97.3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BC-412B-8099-E6403C1D5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5872863"/>
        <c:axId val="355878271"/>
      </c:barChart>
      <c:catAx>
        <c:axId val="35587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6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5878271"/>
        <c:crosses val="autoZero"/>
        <c:auto val="1"/>
        <c:lblAlgn val="ctr"/>
        <c:lblOffset val="100"/>
        <c:noMultiLvlLbl val="0"/>
      </c:catAx>
      <c:valAx>
        <c:axId val="355878271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60" b="1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60" b="1" i="0" baseline="0" dirty="0" smtClean="0">
                    <a:effectLst/>
                  </a:rPr>
                  <a:t>命令網羅率</a:t>
                </a:r>
                <a:r>
                  <a:rPr lang="en-US" altLang="ja-JP" sz="1860" b="1" i="0" baseline="0" dirty="0" smtClean="0">
                    <a:effectLst/>
                  </a:rPr>
                  <a:t> </a:t>
                </a:r>
                <a:r>
                  <a:rPr lang="en-US" altLang="ja-JP" sz="1860" b="1" i="0" baseline="0" dirty="0">
                    <a:effectLst/>
                  </a:rPr>
                  <a:t>(%)</a:t>
                </a:r>
                <a:endParaRPr lang="ja-JP" altLang="ja-JP" sz="1860" baseline="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60" b="1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5872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vert="horz"/>
    <a:lstStyle/>
    <a:p>
      <a:pPr>
        <a:defRPr b="1" i="0" baseline="0"/>
      </a:pPr>
      <a:endParaRPr lang="ja-JP"/>
    </a:p>
  </c:txPr>
  <c:externalData r:id="rId3">
    <c:autoUpdate val="0"/>
  </c:externalData>
</c:chartSpace>
</file>

<file path=ppt/charts/chart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Sheet1!$A$2:$A$16</cx:f>
        <cx:lvl ptCount="15">
          <cx:pt idx="0">Task1</cx:pt>
          <cx:pt idx="1">Task1</cx:pt>
          <cx:pt idx="2">Task1</cx:pt>
          <cx:pt idx="3">Task1</cx:pt>
          <cx:pt idx="4">Task1</cx:pt>
          <cx:pt idx="5">Task2</cx:pt>
          <cx:pt idx="6">Task2</cx:pt>
          <cx:pt idx="7">Task2</cx:pt>
          <cx:pt idx="8">Task2</cx:pt>
          <cx:pt idx="9">Task2</cx:pt>
          <cx:pt idx="10">Task3</cx:pt>
          <cx:pt idx="11">Task3</cx:pt>
          <cx:pt idx="12">Task3</cx:pt>
          <cx:pt idx="13">Task3</cx:pt>
          <cx:pt idx="14">Task3</cx:pt>
        </cx:lvl>
      </cx:strDim>
      <cx:numDim type="val">
        <cx:f>Sheet1!$B$2:$B$16</cx:f>
        <cx:lvl ptCount="15" formatCode="G/標準">
          <cx:pt idx="0">9.6833329999999993</cx:pt>
          <cx:pt idx="1">16.66667</cx:pt>
          <cx:pt idx="2">10.25</cx:pt>
          <cx:pt idx="3">10.26667</cx:pt>
          <cx:pt idx="4">16.83333</cx:pt>
          <cx:pt idx="5">22.616669999999999</cx:pt>
          <cx:pt idx="6">12.533329999999999</cx:pt>
          <cx:pt idx="7">17.233329999999999</cx:pt>
          <cx:pt idx="8">25</cx:pt>
          <cx:pt idx="9">25</cx:pt>
          <cx:pt idx="10">13.41667</cx:pt>
          <cx:pt idx="11">7.25</cx:pt>
          <cx:pt idx="12">12.116669999999999</cx:pt>
          <cx:pt idx="13">19.350000000000001</cx:pt>
          <cx:pt idx="14">22.783329999999999</cx:pt>
        </cx:lvl>
      </cx:numDim>
    </cx:data>
    <cx:data id="1">
      <cx:strDim type="cat">
        <cx:f>Sheet1!$A$2:$A$16</cx:f>
        <cx:lvl ptCount="15">
          <cx:pt idx="0">Task1</cx:pt>
          <cx:pt idx="1">Task1</cx:pt>
          <cx:pt idx="2">Task1</cx:pt>
          <cx:pt idx="3">Task1</cx:pt>
          <cx:pt idx="4">Task1</cx:pt>
          <cx:pt idx="5">Task2</cx:pt>
          <cx:pt idx="6">Task2</cx:pt>
          <cx:pt idx="7">Task2</cx:pt>
          <cx:pt idx="8">Task2</cx:pt>
          <cx:pt idx="9">Task2</cx:pt>
          <cx:pt idx="10">Task3</cx:pt>
          <cx:pt idx="11">Task3</cx:pt>
          <cx:pt idx="12">Task3</cx:pt>
          <cx:pt idx="13">Task3</cx:pt>
          <cx:pt idx="14">Task3</cx:pt>
        </cx:lvl>
      </cx:strDim>
      <cx:numDim type="val">
        <cx:f>Sheet1!$C$2:$C$16</cx:f>
        <cx:lvl ptCount="15" formatCode="G/標準">
          <cx:pt idx="0">13.91667</cx:pt>
          <cx:pt idx="1">19.983329999999999</cx:pt>
          <cx:pt idx="2">18.08333</cx:pt>
          <cx:pt idx="3">19.483329999999999</cx:pt>
          <cx:pt idx="4">19.66667</cx:pt>
          <cx:pt idx="5">10.75</cx:pt>
          <cx:pt idx="6">20.933330000000002</cx:pt>
          <cx:pt idx="7">11.31667</cx:pt>
          <cx:pt idx="8">12</cx:pt>
          <cx:pt idx="9">23.399999999999999</cx:pt>
          <cx:pt idx="10">10.35</cx:pt>
          <cx:pt idx="11">16.16667</cx:pt>
          <cx:pt idx="12">14.58333</cx:pt>
          <cx:pt idx="13">20.58333</cx:pt>
          <cx:pt idx="14">23.25</cx:pt>
        </cx:lvl>
      </cx:numDim>
    </cx:data>
  </cx:chartData>
  <cx:chart>
    <cx:plotArea>
      <cx:plotAreaRegion>
        <cx:series layoutId="boxWhisker" uniqueId="{5AF84AD3-0CB3-4A9E-AAA1-83D03F2FC8CD}" formatIdx="0">
          <cx:tx>
            <cx:txData>
              <cx:f>Sheet1!$B$1</cx:f>
              <cx:v>Manual</cx:v>
            </cx:txData>
          </cx:tx>
          <cx:spPr>
            <a:solidFill>
              <a:srgbClr val="DEA22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E4327B17-4F16-46F0-B93C-D73F088AF190}" formatIdx="1">
          <cx:tx>
            <cx:txData>
              <cx:f>Sheet1!$C$1</cx:f>
              <cx:v>Tool</cx:v>
            </cx:txData>
          </cx:tx>
          <cx:spPr>
            <a:solidFill>
              <a:srgbClr val="0F7B9E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 sz="1860" b="1" i="0" baseline="0"/>
            </a:pPr>
            <a:endParaRPr lang="ja-JP" sz="1860" b="1" i="0" baseline="0"/>
          </a:p>
        </cx:txPr>
      </cx:axis>
      <cx:axis id="1">
        <cx:valScaling max="25"/>
        <cx:title>
          <cx:tx>
            <cx:rich>
              <a:bodyPr spcFirstLastPara="1" vertOverflow="ellipsis" wrap="square" lIns="0" tIns="0" rIns="0" bIns="0" anchor="ctr" anchorCtr="1"/>
              <a:lstStyle/>
              <a:p>
                <a:pPr algn="ctr">
                  <a:defRPr/>
                </a:pPr>
                <a:r>
                  <a:rPr lang="ja-JP" altLang="en-US" sz="1860" b="1" dirty="0" smtClean="0"/>
                  <a:t>タスク完了までの時間</a:t>
                </a:r>
                <a:r>
                  <a:rPr lang="en-US" altLang="ja-JP" sz="1860" b="1" dirty="0" smtClean="0"/>
                  <a:t> (m)</a:t>
                </a:r>
                <a:endParaRPr lang="ja-JP" sz="1860" b="1" dirty="0"/>
              </a:p>
            </cx:rich>
          </cx:tx>
        </cx:title>
        <cx:majorGridlines/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 sz="1860" b="1" i="0" baseline="0"/>
            </a:pPr>
            <a:endParaRPr lang="ja-JP" sz="1860" b="1" i="0" baseline="0"/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DEA22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</c:v>
                </c:pt>
                <c:pt idx="1">
                  <c:v>5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14-466A-B60B-EE78AF3710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Tool</c:v>
                </c:pt>
              </c:strCache>
            </c:strRef>
          </c:tx>
          <c:spPr>
            <a:solidFill>
              <a:srgbClr val="0F7B9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14-466A-B60B-EE78AF3710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7629967"/>
        <c:axId val="477633295"/>
      </c:barChart>
      <c:catAx>
        <c:axId val="477629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6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7633295"/>
        <c:crosses val="autoZero"/>
        <c:auto val="1"/>
        <c:lblAlgn val="ctr"/>
        <c:lblOffset val="100"/>
        <c:noMultiLvlLbl val="0"/>
      </c:catAx>
      <c:valAx>
        <c:axId val="477633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6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60" b="1" i="0" baseline="0" dirty="0" smtClean="0">
                    <a:effectLst/>
                  </a:rPr>
                  <a:t>テストスメルの数</a:t>
                </a:r>
                <a:endParaRPr lang="ja-JP" altLang="ja-JP" sz="1860" baseline="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6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7629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  <cs:bodyPr rot="-60000000" vert="horz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  <cs:bodyPr rot="-60000000" vert="horz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  <cs:bodyPr rot="0" vert="horz"/>
  </cs:title>
  <cs:trendline>
    <cs:lnRef idx="0"/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  <cs:bodyPr rot="-60000000" vert="horz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8FA46-DAC1-48A5-A534-60EFFD85CDA3}" type="datetimeFigureOut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5FAFC-A5AB-4FEC-AA23-92E34682E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08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5FAFC-A5AB-4FEC-AA23-92E34682EFA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38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02881" y="6356350"/>
            <a:ext cx="2743200" cy="365125"/>
          </a:xfrm>
        </p:spPr>
        <p:txBody>
          <a:bodyPr/>
          <a:lstStyle>
            <a:lvl1pPr>
              <a:defRPr sz="2000" b="1"/>
            </a:lvl1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458" y="3510675"/>
            <a:ext cx="10204941" cy="168696"/>
          </a:xfrm>
          <a:custGeom>
            <a:avLst/>
            <a:gdLst>
              <a:gd name="connsiteX0" fmla="*/ 0 w 11112500"/>
              <a:gd name="connsiteY0" fmla="*/ 0 h 91363"/>
              <a:gd name="connsiteX1" fmla="*/ 11112500 w 11112500"/>
              <a:gd name="connsiteY1" fmla="*/ 0 h 91363"/>
              <a:gd name="connsiteX2" fmla="*/ 11112500 w 11112500"/>
              <a:gd name="connsiteY2" fmla="*/ 91363 h 91363"/>
              <a:gd name="connsiteX3" fmla="*/ 0 w 11112500"/>
              <a:gd name="connsiteY3" fmla="*/ 91363 h 91363"/>
              <a:gd name="connsiteX4" fmla="*/ 0 w 11112500"/>
              <a:gd name="connsiteY4" fmla="*/ 0 h 91363"/>
              <a:gd name="connsiteX0" fmla="*/ 0 w 11144250"/>
              <a:gd name="connsiteY0" fmla="*/ 0 h 91363"/>
              <a:gd name="connsiteX1" fmla="*/ 11112500 w 11144250"/>
              <a:gd name="connsiteY1" fmla="*/ 0 h 91363"/>
              <a:gd name="connsiteX2" fmla="*/ 11144250 w 11144250"/>
              <a:gd name="connsiteY2" fmla="*/ 21513 h 91363"/>
              <a:gd name="connsiteX3" fmla="*/ 0 w 11144250"/>
              <a:gd name="connsiteY3" fmla="*/ 91363 h 91363"/>
              <a:gd name="connsiteX4" fmla="*/ 0 w 11144250"/>
              <a:gd name="connsiteY4" fmla="*/ 0 h 91363"/>
              <a:gd name="connsiteX0" fmla="*/ 0 w 11144250"/>
              <a:gd name="connsiteY0" fmla="*/ 0 h 91363"/>
              <a:gd name="connsiteX1" fmla="*/ 11136792 w 11144250"/>
              <a:gd name="connsiteY1" fmla="*/ 0 h 91363"/>
              <a:gd name="connsiteX2" fmla="*/ 11144250 w 11144250"/>
              <a:gd name="connsiteY2" fmla="*/ 21513 h 91363"/>
              <a:gd name="connsiteX3" fmla="*/ 0 w 11144250"/>
              <a:gd name="connsiteY3" fmla="*/ 91363 h 91363"/>
              <a:gd name="connsiteX4" fmla="*/ 0 w 11144250"/>
              <a:gd name="connsiteY4" fmla="*/ 0 h 91363"/>
              <a:gd name="connsiteX0" fmla="*/ 0 w 11149804"/>
              <a:gd name="connsiteY0" fmla="*/ 0 h 91363"/>
              <a:gd name="connsiteX1" fmla="*/ 11149804 w 11149804"/>
              <a:gd name="connsiteY1" fmla="*/ 0 h 91363"/>
              <a:gd name="connsiteX2" fmla="*/ 11144250 w 11149804"/>
              <a:gd name="connsiteY2" fmla="*/ 21513 h 91363"/>
              <a:gd name="connsiteX3" fmla="*/ 0 w 11149804"/>
              <a:gd name="connsiteY3" fmla="*/ 91363 h 91363"/>
              <a:gd name="connsiteX4" fmla="*/ 0 w 11149804"/>
              <a:gd name="connsiteY4" fmla="*/ 0 h 91363"/>
              <a:gd name="connsiteX0" fmla="*/ 0 w 11153708"/>
              <a:gd name="connsiteY0" fmla="*/ 0 h 91363"/>
              <a:gd name="connsiteX1" fmla="*/ 11153708 w 11153708"/>
              <a:gd name="connsiteY1" fmla="*/ 1935 h 91363"/>
              <a:gd name="connsiteX2" fmla="*/ 11144250 w 11153708"/>
              <a:gd name="connsiteY2" fmla="*/ 21513 h 91363"/>
              <a:gd name="connsiteX3" fmla="*/ 0 w 11153708"/>
              <a:gd name="connsiteY3" fmla="*/ 91363 h 91363"/>
              <a:gd name="connsiteX4" fmla="*/ 0 w 11153708"/>
              <a:gd name="connsiteY4" fmla="*/ 0 h 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53708" h="91363">
                <a:moveTo>
                  <a:pt x="0" y="0"/>
                </a:moveTo>
                <a:lnTo>
                  <a:pt x="11153708" y="1935"/>
                </a:lnTo>
                <a:lnTo>
                  <a:pt x="11144250" y="21513"/>
                </a:lnTo>
                <a:lnTo>
                  <a:pt x="0" y="91363"/>
                </a:lnTo>
                <a:lnTo>
                  <a:pt x="0" y="0"/>
                </a:lnTo>
                <a:close/>
              </a:path>
            </a:pathLst>
          </a:cu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68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335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196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288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43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9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48043"/>
            <a:ext cx="5781367" cy="805686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219428"/>
            <a:ext cx="5608931" cy="7293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325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48042"/>
            <a:ext cx="8622361" cy="993423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21598" y="329894"/>
            <a:ext cx="8462133" cy="7293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en-US" altLang="ja-JP" dirty="0" smtClean="0"/>
              <a:t>RQ4. </a:t>
            </a:r>
            <a:r>
              <a:rPr kumimoji="1" lang="en-US" altLang="ja-JP" dirty="0" err="1" smtClean="0"/>
              <a:t>SuiteRec</a:t>
            </a:r>
            <a:r>
              <a:rPr kumimoji="1" lang="ja-JP" altLang="en-US" dirty="0" smtClean="0"/>
              <a:t>の利用は、開発者のテストコード作成タスクの認識にどう影響するか？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619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48043"/>
            <a:ext cx="7841226" cy="805686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219428"/>
            <a:ext cx="6464337" cy="7293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923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0275"/>
            <a:ext cx="10022186" cy="923280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165349"/>
            <a:ext cx="7869382" cy="128111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069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41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70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12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62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6175" y="1048647"/>
            <a:ext cx="9899650" cy="238760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4400" dirty="0" smtClean="0"/>
              <a:t>ソースコードの類似性に基づいた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r>
              <a:rPr kumimoji="1" lang="ja-JP" altLang="en-US" sz="4400" dirty="0" smtClean="0"/>
              <a:t>テストコード自動推薦ツール</a:t>
            </a:r>
            <a:r>
              <a:rPr kumimoji="1" lang="en-US" altLang="ja-JP" sz="4400" dirty="0" err="1" smtClean="0"/>
              <a:t>SuiteRec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6175" y="4051300"/>
            <a:ext cx="9144000" cy="1181100"/>
          </a:xfrm>
        </p:spPr>
        <p:txBody>
          <a:bodyPr>
            <a:normAutofit/>
          </a:bodyPr>
          <a:lstStyle/>
          <a:p>
            <a:pPr algn="l"/>
            <a:r>
              <a:rPr lang="en-US" altLang="ja-JP" sz="2800" dirty="0" smtClean="0"/>
              <a:t>1811098 </a:t>
            </a:r>
            <a:r>
              <a:rPr lang="ja-JP" altLang="en-US" sz="2800" dirty="0" smtClean="0"/>
              <a:t>倉地亮</a:t>
            </a:r>
            <a:r>
              <a:rPr lang="ja-JP" altLang="en-US" sz="2800" dirty="0" smtClean="0"/>
              <a:t>介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46175" y="996950"/>
            <a:ext cx="233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2020 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修論発表会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563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Step2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テストコードの検索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63772"/>
            <a:ext cx="10515600" cy="1706498"/>
          </a:xfrm>
        </p:spPr>
        <p:txBody>
          <a:bodyPr/>
          <a:lstStyle/>
          <a:p>
            <a:r>
              <a:rPr lang="ja-JP" altLang="en-US" dirty="0"/>
              <a:t>類似</a:t>
            </a:r>
            <a:r>
              <a:rPr lang="ja-JP" altLang="en-US" dirty="0" smtClean="0"/>
              <a:t>コード片に対応するテストコードを検索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命名規則によるクラス単位での対応付け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テストコード内のメソッド呼び出しを確認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メソッド名の比較による対応付け</a:t>
            </a: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399123" y="5956240"/>
            <a:ext cx="400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23320" y="5956240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678729" y="3609148"/>
            <a:ext cx="5108251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endParaRPr lang="en-US" altLang="ja-JP" dirty="0" smtClean="0">
              <a:latin typeface="Consolas" panose="020B0609020204030204" pitchFamily="49" charset="0"/>
            </a:endParaRP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];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60239" y="3609148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public void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testCalcPrice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 throws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Throwable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sut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item1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item2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(item1));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(item2));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}</a:t>
            </a:r>
            <a:endParaRPr lang="en-US" altLang="ja-JP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114701" y="3239816"/>
            <a:ext cx="257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350716" y="3239816"/>
            <a:ext cx="279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CalcPriceTest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下矢印 10"/>
          <p:cNvSpPr/>
          <p:nvPr/>
        </p:nvSpPr>
        <p:spPr>
          <a:xfrm rot="16200000">
            <a:off x="6024671" y="4366785"/>
            <a:ext cx="1024176" cy="79305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02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Step3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テストスメルの検出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1412538"/>
          </a:xfrm>
        </p:spPr>
        <p:txBody>
          <a:bodyPr/>
          <a:lstStyle/>
          <a:p>
            <a:r>
              <a:rPr kumimoji="1" lang="ja-JP" altLang="en-US" dirty="0" smtClean="0"/>
              <a:t>テストスメル検出ツール</a:t>
            </a:r>
            <a:r>
              <a:rPr kumimoji="1" lang="en-US" altLang="ja-JP" dirty="0" smtClean="0"/>
              <a:t>: </a:t>
            </a:r>
            <a:r>
              <a:rPr kumimoji="1" lang="en-US" altLang="ja-JP" dirty="0" err="1" smtClean="0"/>
              <a:t>tsDetect</a:t>
            </a:r>
            <a:r>
              <a:rPr kumimoji="1" lang="en-US" altLang="ja-JP" dirty="0" smtClean="0"/>
              <a:t>[]</a:t>
            </a:r>
          </a:p>
          <a:p>
            <a:pPr lvl="1"/>
            <a:r>
              <a:rPr lang="en-US" altLang="ja-JP" dirty="0" smtClean="0"/>
              <a:t>21</a:t>
            </a:r>
            <a:r>
              <a:rPr lang="ja-JP" altLang="en-US" dirty="0" smtClean="0"/>
              <a:t>種類のテストスメルを検出可能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各テストスメルの検出精度</a:t>
            </a:r>
            <a:r>
              <a:rPr kumimoji="1" lang="en-US" altLang="ja-JP" dirty="0" smtClean="0"/>
              <a:t>: 85%~100%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再現率</a:t>
            </a:r>
            <a:r>
              <a:rPr kumimoji="1" lang="en-US" altLang="ja-JP" dirty="0" smtClean="0"/>
              <a:t>: 90%~100%</a:t>
            </a:r>
          </a:p>
          <a:p>
            <a:pPr lvl="1"/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38200" y="3372505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testCalcPrice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 throws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Throwable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sut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item1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item2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(item1));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(item2));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altLang="ja-JP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6520069" y="4053592"/>
            <a:ext cx="890593" cy="94615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51371"/>
              </p:ext>
            </p:extLst>
          </p:nvPr>
        </p:nvGraphicFramePr>
        <p:xfrm>
          <a:off x="7543339" y="3670907"/>
          <a:ext cx="3608365" cy="1711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42312">
                  <a:extLst>
                    <a:ext uri="{9D8B030D-6E8A-4147-A177-3AD203B41FA5}">
                      <a16:colId xmlns:a16="http://schemas.microsoft.com/office/drawing/2014/main" val="2831052268"/>
                    </a:ext>
                  </a:extLst>
                </a:gridCol>
                <a:gridCol w="2966053">
                  <a:extLst>
                    <a:ext uri="{9D8B030D-6E8A-4147-A177-3AD203B41FA5}">
                      <a16:colId xmlns:a16="http://schemas.microsoft.com/office/drawing/2014/main" val="2085770676"/>
                    </a:ext>
                  </a:extLst>
                </a:gridCol>
              </a:tblGrid>
              <a:tr h="42788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テストスメル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59585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Assertion </a:t>
                      </a:r>
                      <a:r>
                        <a:rPr kumimoji="1" lang="en-US" altLang="ja-JP" sz="20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Roullete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679138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Exception Handling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51206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Eager Test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18639"/>
                  </a:ext>
                </a:extLst>
              </a:tr>
            </a:tbl>
          </a:graphicData>
        </a:graphic>
      </p:graphicFrame>
      <p:sp>
        <p:nvSpPr>
          <p:cNvPr id="8" name="角丸四角形 7"/>
          <p:cNvSpPr/>
          <p:nvPr/>
        </p:nvSpPr>
        <p:spPr>
          <a:xfrm>
            <a:off x="4381500" y="3649210"/>
            <a:ext cx="2083904" cy="329428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243" y="3294878"/>
            <a:ext cx="445604" cy="445604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297971" y="4814349"/>
            <a:ext cx="5167433" cy="553167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29260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85" y="5287214"/>
            <a:ext cx="445604" cy="445604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801281" y="5789552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985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123276" y="219428"/>
            <a:ext cx="7958841" cy="729386"/>
          </a:xfrm>
        </p:spPr>
        <p:txBody>
          <a:bodyPr>
            <a:normAutofit/>
          </a:bodyPr>
          <a:lstStyle/>
          <a:p>
            <a:r>
              <a:rPr lang="en-US" altLang="ja-JP" sz="2800" b="1" dirty="0"/>
              <a:t>Step4</a:t>
            </a:r>
            <a:r>
              <a:rPr lang="en-US" altLang="ja-JP" sz="2800" dirty="0"/>
              <a:t>: </a:t>
            </a:r>
            <a:r>
              <a:rPr lang="ja-JP" altLang="en-US" sz="2800" dirty="0"/>
              <a:t>推薦されるテストスイートの順位付け</a:t>
            </a:r>
            <a:endParaRPr kumimoji="1" lang="ja-JP" altLang="en-US" sz="28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19214"/>
            <a:ext cx="10515600" cy="574675"/>
          </a:xfrm>
        </p:spPr>
        <p:txBody>
          <a:bodyPr/>
          <a:lstStyle/>
          <a:p>
            <a:r>
              <a:rPr lang="ja-JP" altLang="en-US" dirty="0" smtClean="0"/>
              <a:t>テストスイート</a:t>
            </a:r>
            <a:r>
              <a:rPr lang="ja-JP" altLang="en-US" dirty="0" smtClean="0"/>
              <a:t>は、以下</a:t>
            </a:r>
            <a:r>
              <a:rPr lang="ja-JP" altLang="en-US" dirty="0" smtClean="0"/>
              <a:t>の</a:t>
            </a:r>
            <a:r>
              <a:rPr lang="en-US" altLang="ja-JP" dirty="0" smtClean="0"/>
              <a:t>2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要素を基に順位付けられる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1516061" y="2774116"/>
            <a:ext cx="4375150" cy="1085255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入力コード片と類似コード片間の類似度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(Stpe1)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24186" y="2377219"/>
            <a:ext cx="1358900" cy="46166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度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6186486" y="2770234"/>
            <a:ext cx="4375150" cy="1085255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テストスイート内に含まれるテストスメルの数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(Stpe3)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17579" y="2366157"/>
            <a:ext cx="2112963" cy="461665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二等辺三角形 8"/>
          <p:cNvSpPr/>
          <p:nvPr/>
        </p:nvSpPr>
        <p:spPr>
          <a:xfrm rot="10800000">
            <a:off x="3733800" y="4171353"/>
            <a:ext cx="4724400" cy="317500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ローチャート: 代替処理 9"/>
          <p:cNvSpPr/>
          <p:nvPr/>
        </p:nvSpPr>
        <p:spPr>
          <a:xfrm>
            <a:off x="1401761" y="4896447"/>
            <a:ext cx="9401175" cy="1273733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類似度を優先として並び替え、類似度が同じ場合テストスメルの数で順位づける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71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SuiteRec</a:t>
            </a:r>
            <a:r>
              <a:rPr lang="ja-JP" altLang="en-US" dirty="0"/>
              <a:t>の</a:t>
            </a:r>
            <a:r>
              <a:rPr lang="ja-JP" altLang="en-US" dirty="0" smtClean="0"/>
              <a:t>インターフェス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7492" t="6732" r="17561" b="50108"/>
          <a:stretch/>
        </p:blipFill>
        <p:spPr>
          <a:xfrm>
            <a:off x="843274" y="1623635"/>
            <a:ext cx="7270786" cy="5234365"/>
          </a:xfrm>
          <a:prstGeom prst="rect">
            <a:avLst/>
          </a:prstGeo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227944" y="1986591"/>
            <a:ext cx="3535018" cy="3873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入力コード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類似度</a:t>
            </a:r>
            <a:r>
              <a:rPr lang="en-US" altLang="ja-JP" sz="3200" dirty="0" smtClean="0"/>
              <a:t>(UPI)</a:t>
            </a:r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テストスメル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テストスイート</a:t>
            </a:r>
            <a:endParaRPr lang="ja-JP" altLang="en-US" sz="3200" dirty="0"/>
          </a:p>
        </p:txBody>
      </p:sp>
      <p:sp>
        <p:nvSpPr>
          <p:cNvPr id="6" name="楕円 5"/>
          <p:cNvSpPr/>
          <p:nvPr/>
        </p:nvSpPr>
        <p:spPr>
          <a:xfrm>
            <a:off x="8330576" y="211490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楕円 6"/>
          <p:cNvSpPr/>
          <p:nvPr/>
        </p:nvSpPr>
        <p:spPr>
          <a:xfrm>
            <a:off x="8330576" y="355877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楕円 7"/>
          <p:cNvSpPr/>
          <p:nvPr/>
        </p:nvSpPr>
        <p:spPr>
          <a:xfrm>
            <a:off x="8330576" y="2839229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楕円 8"/>
          <p:cNvSpPr/>
          <p:nvPr/>
        </p:nvSpPr>
        <p:spPr>
          <a:xfrm>
            <a:off x="8330576" y="4278311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楕円 9"/>
          <p:cNvSpPr/>
          <p:nvPr/>
        </p:nvSpPr>
        <p:spPr>
          <a:xfrm>
            <a:off x="8330576" y="4979656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7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評価実験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62237"/>
            <a:ext cx="10661374" cy="4898197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実験概要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情報科学を専攻する修士課程の学生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人</a:t>
            </a:r>
            <a:r>
              <a:rPr lang="ja-JP" altLang="en-US" dirty="0" smtClean="0"/>
              <a:t>に</a:t>
            </a:r>
            <a:r>
              <a:rPr kumimoji="1" lang="en-US" altLang="ja-JP" dirty="0" smtClean="0"/>
              <a:t>3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タスクのテスト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コードを作成してもらう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sz="3600" dirty="0" smtClean="0"/>
          </a:p>
          <a:p>
            <a:pPr lvl="1"/>
            <a:endParaRPr lang="en-US" altLang="ja-JP" dirty="0" smtClean="0"/>
          </a:p>
          <a:p>
            <a:pPr lvl="1"/>
            <a:r>
              <a:rPr lang="en-US" altLang="ja-JP" dirty="0" err="1" smtClean="0"/>
              <a:t>SuiteRec</a:t>
            </a:r>
            <a:r>
              <a:rPr lang="ja-JP" altLang="en-US" dirty="0" smtClean="0"/>
              <a:t>を</a:t>
            </a:r>
            <a:r>
              <a:rPr lang="ja-JP" altLang="en-US" dirty="0"/>
              <a:t>使用した場合とそうでない場合で被験者が作成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テストコード</a:t>
            </a:r>
            <a:r>
              <a:rPr lang="ja-JP" altLang="en-US" dirty="0"/>
              <a:t>比較する</a:t>
            </a:r>
            <a:endParaRPr lang="en-US" altLang="ja-JP" dirty="0"/>
          </a:p>
          <a:p>
            <a:pPr lvl="1"/>
            <a:r>
              <a:rPr lang="ja-JP" altLang="en-US" dirty="0"/>
              <a:t>実験後にテスト作成タスクに関するアンケートに回答して</a:t>
            </a:r>
            <a:r>
              <a:rPr lang="ja-JP" altLang="en-US" dirty="0" smtClean="0"/>
              <a:t>もらった</a:t>
            </a:r>
            <a:endParaRPr lang="en-US" altLang="ja-JP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988388"/>
              </p:ext>
            </p:extLst>
          </p:nvPr>
        </p:nvGraphicFramePr>
        <p:xfrm>
          <a:off x="1247027" y="2951420"/>
          <a:ext cx="9490824" cy="193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08">
                  <a:extLst>
                    <a:ext uri="{9D8B030D-6E8A-4147-A177-3AD203B41FA5}">
                      <a16:colId xmlns:a16="http://schemas.microsoft.com/office/drawing/2014/main" val="1118089536"/>
                    </a:ext>
                  </a:extLst>
                </a:gridCol>
                <a:gridCol w="2324667">
                  <a:extLst>
                    <a:ext uri="{9D8B030D-6E8A-4147-A177-3AD203B41FA5}">
                      <a16:colId xmlns:a16="http://schemas.microsoft.com/office/drawing/2014/main" val="1598489831"/>
                    </a:ext>
                  </a:extLst>
                </a:gridCol>
                <a:gridCol w="2943410">
                  <a:extLst>
                    <a:ext uri="{9D8B030D-6E8A-4147-A177-3AD203B41FA5}">
                      <a16:colId xmlns:a16="http://schemas.microsoft.com/office/drawing/2014/main" val="3410595506"/>
                    </a:ext>
                  </a:extLst>
                </a:gridCol>
                <a:gridCol w="3127939">
                  <a:extLst>
                    <a:ext uri="{9D8B030D-6E8A-4147-A177-3AD203B41FA5}">
                      <a16:colId xmlns:a16="http://schemas.microsoft.com/office/drawing/2014/main" val="4107121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Task1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Task2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Task3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67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概要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入力値に応じて、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”fizz”</a:t>
                      </a:r>
                      <a:r>
                        <a:rPr kumimoji="1" lang="ja-JP" altLang="en-US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、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”buzz”</a:t>
                      </a:r>
                      <a:r>
                        <a:rPr kumimoji="1" lang="ja-JP" altLang="en-US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、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”</a:t>
                      </a:r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fizzbuzz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”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を返すプログラム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第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引数に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応じて、残り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引数の計算方法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最大値、中央値、最小値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を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変更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し、計算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結果を返す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r>
                        <a:rPr kumimoji="1" lang="ja-JP" altLang="en-US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つの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スコア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(0~100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点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を入力し、条件に従って試験の結果を判定するプログラム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分岐数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8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16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24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1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33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評価実験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62237"/>
            <a:ext cx="10661374" cy="4898197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実験概要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情報科学を専攻する修士課程の学生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人</a:t>
            </a:r>
            <a:r>
              <a:rPr lang="ja-JP" altLang="en-US" dirty="0" smtClean="0"/>
              <a:t>に</a:t>
            </a:r>
            <a:r>
              <a:rPr kumimoji="1" lang="en-US" altLang="ja-JP" dirty="0" smtClean="0"/>
              <a:t>3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タスクのテスト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コードを作成してもらう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sz="3600" dirty="0" smtClean="0"/>
          </a:p>
          <a:p>
            <a:pPr lvl="1"/>
            <a:r>
              <a:rPr lang="en-US" altLang="ja-JP" dirty="0" err="1" smtClean="0"/>
              <a:t>SuiteRec</a:t>
            </a:r>
            <a:r>
              <a:rPr lang="ja-JP" altLang="en-US" dirty="0" smtClean="0"/>
              <a:t>を</a:t>
            </a:r>
            <a:r>
              <a:rPr lang="ja-JP" altLang="en-US" dirty="0"/>
              <a:t>使用した場合とそうでない場合で被験者が作成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テストコード</a:t>
            </a:r>
            <a:r>
              <a:rPr lang="ja-JP" altLang="en-US" dirty="0"/>
              <a:t>比較する</a:t>
            </a:r>
            <a:endParaRPr lang="en-US" altLang="ja-JP" dirty="0"/>
          </a:p>
          <a:p>
            <a:pPr lvl="1"/>
            <a:r>
              <a:rPr lang="ja-JP" altLang="en-US" dirty="0"/>
              <a:t>実験後にテスト作成タスクに関するアンケートに回答して</a:t>
            </a:r>
            <a:r>
              <a:rPr lang="ja-JP" altLang="en-US" dirty="0" smtClean="0"/>
              <a:t>もらった</a:t>
            </a:r>
            <a:endParaRPr lang="en-US" altLang="ja-JP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32270"/>
              </p:ext>
            </p:extLst>
          </p:nvPr>
        </p:nvGraphicFramePr>
        <p:xfrm>
          <a:off x="1662201" y="2957770"/>
          <a:ext cx="9013372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764">
                  <a:extLst>
                    <a:ext uri="{9D8B030D-6E8A-4147-A177-3AD203B41FA5}">
                      <a16:colId xmlns:a16="http://schemas.microsoft.com/office/drawing/2014/main" val="1118089536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1598489831"/>
                    </a:ext>
                  </a:extLst>
                </a:gridCol>
                <a:gridCol w="2960915">
                  <a:extLst>
                    <a:ext uri="{9D8B030D-6E8A-4147-A177-3AD203B41FA5}">
                      <a16:colId xmlns:a16="http://schemas.microsoft.com/office/drawing/2014/main" val="3410595506"/>
                    </a:ext>
                  </a:extLst>
                </a:gridCol>
                <a:gridCol w="3004456">
                  <a:extLst>
                    <a:ext uri="{9D8B030D-6E8A-4147-A177-3AD203B41FA5}">
                      <a16:colId xmlns:a16="http://schemas.microsoft.com/office/drawing/2014/main" val="4107121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Task1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Task2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Task3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67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概要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典型的な</a:t>
                      </a:r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FizzBuzz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の関数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第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引数に応じて計算方法を変更し，計算結果を返す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r>
                        <a:rPr kumimoji="1" lang="ja-JP" altLang="en-US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つの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入力値に基づいて試験の合否を判定する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分岐数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8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16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24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1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93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リサーチクエスチョン</a:t>
            </a:r>
            <a:r>
              <a:rPr lang="en-US" altLang="ja-JP" dirty="0"/>
              <a:t>(RQ)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30649"/>
            <a:ext cx="10606874" cy="3917008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RQ1.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は</a:t>
            </a:r>
            <a:r>
              <a:rPr lang="ja-JP" altLang="en-US" dirty="0"/>
              <a:t>、</a:t>
            </a:r>
            <a:r>
              <a:rPr lang="ja-JP" altLang="en-US" dirty="0" smtClean="0"/>
              <a:t>高い</a:t>
            </a:r>
            <a:r>
              <a:rPr lang="ja-JP" altLang="en-US" dirty="0" smtClean="0"/>
              <a:t>カバレッジを</a:t>
            </a:r>
            <a:r>
              <a:rPr lang="ja-JP" altLang="en-US" dirty="0" smtClean="0"/>
              <a:t>持つテストコードの作成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 </a:t>
            </a:r>
            <a:r>
              <a:rPr lang="ja-JP" altLang="en-US" dirty="0" smtClean="0"/>
              <a:t>を</a:t>
            </a:r>
            <a:r>
              <a:rPr lang="ja-JP" altLang="en-US" dirty="0" smtClean="0"/>
              <a:t>支援できるか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pPr marL="0" indent="0">
              <a:buClr>
                <a:schemeClr val="tx2"/>
              </a:buClr>
              <a:buNone/>
            </a:pPr>
            <a:endParaRPr lang="en-US" altLang="ja-JP" sz="1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RQ2.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は</a:t>
            </a:r>
            <a:r>
              <a:rPr lang="ja-JP" altLang="en-US" dirty="0"/>
              <a:t>、</a:t>
            </a:r>
            <a:r>
              <a:rPr lang="ja-JP" altLang="en-US" dirty="0" smtClean="0"/>
              <a:t>テストコード</a:t>
            </a:r>
            <a:r>
              <a:rPr lang="ja-JP" altLang="en-US" dirty="0" smtClean="0"/>
              <a:t>作成時間を削減できるか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pPr marL="0" indent="0">
              <a:buClr>
                <a:schemeClr val="tx2"/>
              </a:buClr>
              <a:buNone/>
            </a:pPr>
            <a:endParaRPr lang="en-US" altLang="ja-JP" sz="12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RQ3.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は、テストスメルの数が少ないテストコードの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 </a:t>
            </a:r>
            <a:r>
              <a:rPr lang="ja-JP" altLang="en-US" dirty="0" smtClean="0"/>
              <a:t>作成</a:t>
            </a:r>
            <a:r>
              <a:rPr lang="ja-JP" altLang="en-US" dirty="0" smtClean="0"/>
              <a:t>を</a:t>
            </a:r>
            <a:r>
              <a:rPr lang="ja-JP" altLang="en-US" dirty="0" smtClean="0"/>
              <a:t>支援できる</a:t>
            </a:r>
            <a:r>
              <a:rPr lang="ja-JP" altLang="en-US" dirty="0" smtClean="0"/>
              <a:t>か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pPr marL="0" indent="0">
              <a:buClr>
                <a:schemeClr val="tx2"/>
              </a:buClr>
              <a:buNone/>
            </a:pPr>
            <a:endParaRPr lang="en-US" altLang="ja-JP" sz="1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RQ4.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の</a:t>
            </a:r>
            <a:r>
              <a:rPr lang="ja-JP" altLang="en-US" dirty="0" smtClean="0"/>
              <a:t>利用</a:t>
            </a:r>
            <a:r>
              <a:rPr lang="ja-JP" altLang="en-US" dirty="0" smtClean="0"/>
              <a:t>は、開発者</a:t>
            </a:r>
            <a:r>
              <a:rPr lang="ja-JP" altLang="en-US" dirty="0" smtClean="0"/>
              <a:t>のテストコード作成</a:t>
            </a:r>
            <a:r>
              <a:rPr lang="ja-JP" altLang="en-US" dirty="0" smtClean="0"/>
              <a:t>タスクの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 </a:t>
            </a:r>
            <a:r>
              <a:rPr lang="ja-JP" altLang="en-US" dirty="0" smtClean="0"/>
              <a:t>認識</a:t>
            </a:r>
            <a:r>
              <a:rPr lang="ja-JP" altLang="en-US" dirty="0" smtClean="0"/>
              <a:t>にどう影響するか？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96934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RQ1. </a:t>
            </a:r>
            <a:r>
              <a:rPr lang="en-US" altLang="ja-JP" dirty="0" err="1"/>
              <a:t>SuiteRec</a:t>
            </a:r>
            <a:r>
              <a:rPr lang="ja-JP" altLang="en-US" dirty="0"/>
              <a:t>は、高いカバレッジを持つ</a:t>
            </a:r>
            <a:br>
              <a:rPr lang="ja-JP" altLang="en-US" dirty="0"/>
            </a:br>
            <a:r>
              <a:rPr lang="ja-JP" altLang="en-US" dirty="0" smtClean="0"/>
              <a:t>        テストコード</a:t>
            </a:r>
            <a:r>
              <a:rPr lang="ja-JP" altLang="en-US" dirty="0"/>
              <a:t>の作成を支援できるか？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48430"/>
              </p:ext>
            </p:extLst>
          </p:nvPr>
        </p:nvGraphicFramePr>
        <p:xfrm>
          <a:off x="6139321" y="1734230"/>
          <a:ext cx="4921200" cy="3040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コンテンツ プレースホルダー 5">
            <a:extLst>
              <a:ext uri="{FF2B5EF4-FFF2-40B4-BE49-F238E27FC236}">
                <a16:creationId xmlns:a16="http://schemas.microsoft.com/office/drawing/2014/main" id="{58383E37-1D3B-1A4F-BAE8-78FB788D5C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21422"/>
              </p:ext>
            </p:extLst>
          </p:nvPr>
        </p:nvGraphicFramePr>
        <p:xfrm>
          <a:off x="996779" y="1734231"/>
          <a:ext cx="5073771" cy="3040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AC3A437-2595-FF4C-A6C9-E07DCFC518E1}"/>
              </a:ext>
            </a:extLst>
          </p:cNvPr>
          <p:cNvSpPr/>
          <p:nvPr/>
        </p:nvSpPr>
        <p:spPr>
          <a:xfrm>
            <a:off x="5240341" y="4820636"/>
            <a:ext cx="145142" cy="145142"/>
          </a:xfrm>
          <a:prstGeom prst="rect">
            <a:avLst/>
          </a:prstGeom>
          <a:solidFill>
            <a:srgbClr val="DEA221"/>
          </a:solidFill>
          <a:ln>
            <a:solidFill>
              <a:srgbClr val="DEA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124F-0734-F44C-85F6-A310A9D32F4C}"/>
              </a:ext>
            </a:extLst>
          </p:cNvPr>
          <p:cNvSpPr txBox="1"/>
          <p:nvPr/>
        </p:nvSpPr>
        <p:spPr>
          <a:xfrm>
            <a:off x="5385483" y="4703925"/>
            <a:ext cx="111760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6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手作業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2F4946A-2043-3E48-BA34-747554025BBA}"/>
              </a:ext>
            </a:extLst>
          </p:cNvPr>
          <p:cNvSpPr/>
          <p:nvPr/>
        </p:nvSpPr>
        <p:spPr>
          <a:xfrm>
            <a:off x="6401829" y="4820638"/>
            <a:ext cx="145142" cy="145142"/>
          </a:xfrm>
          <a:prstGeom prst="rect">
            <a:avLst/>
          </a:prstGeom>
          <a:solidFill>
            <a:srgbClr val="0F7B9E"/>
          </a:solidFill>
          <a:ln>
            <a:solidFill>
              <a:srgbClr val="0F7B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1CA2C6-0BE8-F04B-956F-827B826EEE45}"/>
              </a:ext>
            </a:extLst>
          </p:cNvPr>
          <p:cNvSpPr txBox="1"/>
          <p:nvPr/>
        </p:nvSpPr>
        <p:spPr>
          <a:xfrm>
            <a:off x="6546971" y="4703925"/>
            <a:ext cx="129448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6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SuiteRec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1428921" y="5285996"/>
            <a:ext cx="9334158" cy="11262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条件分岐が多いプログラムのテストコードを作成する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際カバレッジ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(C1)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を向上するのに役立つ可能性がある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589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221598" y="329894"/>
            <a:ext cx="7823895" cy="729386"/>
          </a:xfrm>
        </p:spPr>
        <p:txBody>
          <a:bodyPr>
            <a:normAutofit fontScale="90000"/>
          </a:bodyPr>
          <a:lstStyle/>
          <a:p>
            <a:r>
              <a:rPr lang="en-US" altLang="ja-JP" b="1" dirty="0"/>
              <a:t>RQ2. </a:t>
            </a:r>
            <a:r>
              <a:rPr lang="en-US" altLang="ja-JP" dirty="0" err="1"/>
              <a:t>SuiteRec</a:t>
            </a:r>
            <a:r>
              <a:rPr lang="ja-JP" altLang="en-US" dirty="0"/>
              <a:t>は、テストコード作成を</a:t>
            </a:r>
            <a:r>
              <a:rPr lang="ja-JP" altLang="en-US" dirty="0" smtClean="0"/>
              <a:t>削減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</a:t>
            </a:r>
            <a:r>
              <a:rPr lang="ja-JP" altLang="en-US" dirty="0" smtClean="0"/>
              <a:t>できる</a:t>
            </a:r>
            <a:r>
              <a:rPr lang="ja-JP" altLang="en-US" dirty="0"/>
              <a:t>か？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cx="http://schemas.microsoft.com/office/drawing/2014/chartex" Requires="cx">
          <p:graphicFrame>
            <p:nvGraphicFramePr>
              <p:cNvPr id="4" name="グラフ 3"/>
              <p:cNvGraphicFramePr/>
              <p:nvPr>
                <p:extLst>
                  <p:ext uri="{D42A27DB-BD31-4B8C-83A1-F6EECF244321}">
                    <p14:modId xmlns:p14="http://schemas.microsoft.com/office/powerpoint/2010/main" val="3007663641"/>
                  </p:ext>
                </p:extLst>
              </p:nvPr>
            </p:nvGraphicFramePr>
            <p:xfrm>
              <a:off x="1140278" y="1577524"/>
              <a:ext cx="5197928" cy="3768724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グラフ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0278" y="1577524"/>
                <a:ext cx="5197928" cy="37687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角丸四角形 4"/>
          <p:cNvSpPr/>
          <p:nvPr/>
        </p:nvSpPr>
        <p:spPr>
          <a:xfrm>
            <a:off x="1612901" y="5346248"/>
            <a:ext cx="9201150" cy="11262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推薦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されたコードを理解し編集が必要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なので、開発者はテストコード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作成に多くの時間を費やす可能性がある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34581" y="2074412"/>
            <a:ext cx="50582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Task1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Task3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使用した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場合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終了までの時間が長い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Task2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使用しない場合の方がタスク終了までの時間が長い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多く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被験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者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は無駄なテストを作成する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のに時間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を費やした可能性がある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AC3A437-2595-FF4C-A6C9-E07DCFC518E1}"/>
              </a:ext>
            </a:extLst>
          </p:cNvPr>
          <p:cNvSpPr/>
          <p:nvPr/>
        </p:nvSpPr>
        <p:spPr>
          <a:xfrm>
            <a:off x="3798776" y="4367103"/>
            <a:ext cx="145142" cy="145142"/>
          </a:xfrm>
          <a:prstGeom prst="rect">
            <a:avLst/>
          </a:prstGeom>
          <a:solidFill>
            <a:srgbClr val="DEA221"/>
          </a:solidFill>
          <a:ln>
            <a:solidFill>
              <a:srgbClr val="DEA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41124F-0734-F44C-85F6-A310A9D32F4C}"/>
              </a:ext>
            </a:extLst>
          </p:cNvPr>
          <p:cNvSpPr txBox="1"/>
          <p:nvPr/>
        </p:nvSpPr>
        <p:spPr>
          <a:xfrm>
            <a:off x="3943918" y="4250392"/>
            <a:ext cx="111760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6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手作業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F4946A-2043-3E48-BA34-747554025BBA}"/>
              </a:ext>
            </a:extLst>
          </p:cNvPr>
          <p:cNvSpPr/>
          <p:nvPr/>
        </p:nvSpPr>
        <p:spPr>
          <a:xfrm>
            <a:off x="4898576" y="4367105"/>
            <a:ext cx="145142" cy="145142"/>
          </a:xfrm>
          <a:prstGeom prst="rect">
            <a:avLst/>
          </a:prstGeom>
          <a:solidFill>
            <a:srgbClr val="0F7B9E"/>
          </a:solidFill>
          <a:ln>
            <a:solidFill>
              <a:srgbClr val="0F7B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1CA2C6-0BE8-F04B-956F-827B826EEE45}"/>
              </a:ext>
            </a:extLst>
          </p:cNvPr>
          <p:cNvSpPr txBox="1"/>
          <p:nvPr/>
        </p:nvSpPr>
        <p:spPr>
          <a:xfrm>
            <a:off x="5043718" y="4250392"/>
            <a:ext cx="129448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6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SuiteRec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20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RQ3. </a:t>
            </a:r>
            <a:r>
              <a:rPr lang="en-US" altLang="ja-JP" dirty="0" err="1"/>
              <a:t>SuiteRec</a:t>
            </a:r>
            <a:r>
              <a:rPr lang="ja-JP" altLang="en-US" dirty="0"/>
              <a:t>は、テストスメルの数が</a:t>
            </a:r>
            <a:r>
              <a:rPr lang="ja-JP" altLang="en-US" dirty="0" smtClean="0"/>
              <a:t>少ない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</a:t>
            </a:r>
            <a:r>
              <a:rPr lang="ja-JP" altLang="en-US" dirty="0" smtClean="0"/>
              <a:t>テストコード</a:t>
            </a:r>
            <a:r>
              <a:rPr lang="ja-JP" altLang="en-US" dirty="0"/>
              <a:t>の作成を支援できるか？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139143"/>
              </p:ext>
            </p:extLst>
          </p:nvPr>
        </p:nvGraphicFramePr>
        <p:xfrm>
          <a:off x="838200" y="1690689"/>
          <a:ext cx="4956628" cy="3296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811305" y="2215540"/>
            <a:ext cx="5628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において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を使用した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場合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検出されたテストスメルの数が少ない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多く検出されたテストスメル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Assertion Roulette</a:t>
            </a: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Default Test</a:t>
            </a: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Eager Test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1311275" y="5371072"/>
            <a:ext cx="9975850" cy="11262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は、推薦される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高品質のテストスイートを参考にすることで品質の高いテストコードを作成できる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AC3A437-2595-FF4C-A6C9-E07DCFC518E1}"/>
              </a:ext>
            </a:extLst>
          </p:cNvPr>
          <p:cNvSpPr/>
          <p:nvPr/>
        </p:nvSpPr>
        <p:spPr>
          <a:xfrm>
            <a:off x="2528776" y="4987160"/>
            <a:ext cx="145142" cy="145142"/>
          </a:xfrm>
          <a:prstGeom prst="rect">
            <a:avLst/>
          </a:prstGeom>
          <a:solidFill>
            <a:srgbClr val="DEA221"/>
          </a:solidFill>
          <a:ln>
            <a:solidFill>
              <a:srgbClr val="DEA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41124F-0734-F44C-85F6-A310A9D32F4C}"/>
              </a:ext>
            </a:extLst>
          </p:cNvPr>
          <p:cNvSpPr txBox="1"/>
          <p:nvPr/>
        </p:nvSpPr>
        <p:spPr>
          <a:xfrm>
            <a:off x="2673918" y="4870449"/>
            <a:ext cx="111760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6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手作業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F4946A-2043-3E48-BA34-747554025BBA}"/>
              </a:ext>
            </a:extLst>
          </p:cNvPr>
          <p:cNvSpPr/>
          <p:nvPr/>
        </p:nvSpPr>
        <p:spPr>
          <a:xfrm>
            <a:off x="3628576" y="4987162"/>
            <a:ext cx="145142" cy="145142"/>
          </a:xfrm>
          <a:prstGeom prst="rect">
            <a:avLst/>
          </a:prstGeom>
          <a:solidFill>
            <a:srgbClr val="0F7B9E"/>
          </a:solidFill>
          <a:ln>
            <a:solidFill>
              <a:srgbClr val="0F7B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1CA2C6-0BE8-F04B-956F-827B826EEE45}"/>
              </a:ext>
            </a:extLst>
          </p:cNvPr>
          <p:cNvSpPr txBox="1"/>
          <p:nvPr/>
        </p:nvSpPr>
        <p:spPr>
          <a:xfrm>
            <a:off x="3773718" y="4870449"/>
            <a:ext cx="129448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6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SuiteRec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研究内容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1" y="1825625"/>
            <a:ext cx="97966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b="1" dirty="0" smtClean="0"/>
              <a:t>テストスイート自動推薦手法</a:t>
            </a:r>
            <a:endParaRPr lang="en-US" altLang="ja-JP" b="1" dirty="0" smtClean="0"/>
          </a:p>
          <a:p>
            <a:pPr lvl="1"/>
            <a:r>
              <a:rPr lang="ja-JP" altLang="en-US" dirty="0" smtClean="0"/>
              <a:t>類似コード検出技術を用いて</a:t>
            </a:r>
            <a:r>
              <a:rPr lang="en-US" altLang="ja-JP" dirty="0" smtClean="0"/>
              <a:t>OSS</a:t>
            </a:r>
            <a:r>
              <a:rPr lang="ja-JP" altLang="en-US" dirty="0" smtClean="0"/>
              <a:t>プロジェクト内の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テストコードを特定するアルゴリズム</a:t>
            </a:r>
            <a:endParaRPr lang="en-US" altLang="ja-JP" dirty="0" smtClean="0"/>
          </a:p>
          <a:p>
            <a:pPr lvl="1"/>
            <a:endParaRPr lang="en-US" altLang="ja-JP" sz="5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b="1" dirty="0" err="1" smtClean="0"/>
              <a:t>SuiteRec</a:t>
            </a:r>
            <a:endParaRPr lang="en-US" altLang="ja-JP" b="1" dirty="0" smtClean="0"/>
          </a:p>
          <a:p>
            <a:pPr lvl="1"/>
            <a:r>
              <a:rPr lang="ja-JP" altLang="en-US" dirty="0" smtClean="0"/>
              <a:t>開発者が入力したコードに関連するテストスイートを表示する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web</a:t>
            </a:r>
            <a:r>
              <a:rPr lang="ja-JP" altLang="en-US" dirty="0" smtClean="0"/>
              <a:t>アプリケーションとして実装された </a:t>
            </a:r>
            <a:r>
              <a:rPr lang="en-US" altLang="ja-JP" dirty="0" smtClean="0"/>
              <a:t>Interface</a:t>
            </a:r>
          </a:p>
          <a:p>
            <a:pPr lvl="1"/>
            <a:endParaRPr lang="en-US" altLang="ja-JP" sz="5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b="1" dirty="0" smtClean="0"/>
              <a:t>評価実験</a:t>
            </a:r>
            <a:endParaRPr lang="en-US" altLang="ja-JP" b="1" dirty="0" smtClean="0"/>
          </a:p>
          <a:p>
            <a:pPr lvl="1"/>
            <a:r>
              <a:rPr lang="en-US" altLang="ja-JP" dirty="0" err="1" smtClean="0"/>
              <a:t>SuiteRec</a:t>
            </a:r>
            <a:r>
              <a:rPr lang="ja-JP" altLang="en-US" dirty="0" smtClean="0"/>
              <a:t>が開発者のテストコード作成</a:t>
            </a:r>
            <a:r>
              <a:rPr lang="ja-JP" altLang="en-US" dirty="0" smtClean="0"/>
              <a:t>を</a:t>
            </a:r>
            <a:r>
              <a:rPr lang="ja-JP" altLang="en-US" dirty="0" smtClean="0"/>
              <a:t>どの程度</a:t>
            </a:r>
            <a:r>
              <a:rPr lang="ja-JP" altLang="en-US" dirty="0" smtClean="0"/>
              <a:t>支援</a:t>
            </a:r>
            <a:r>
              <a:rPr lang="ja-JP" altLang="en-US" dirty="0" smtClean="0"/>
              <a:t>できるか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定量的・定性的に評価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285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RQ4.</a:t>
            </a:r>
            <a:r>
              <a:rPr lang="en-US" altLang="ja-JP" dirty="0"/>
              <a:t> </a:t>
            </a:r>
            <a:r>
              <a:rPr lang="en-US" altLang="ja-JP" dirty="0" err="1"/>
              <a:t>SuiteRec</a:t>
            </a:r>
            <a:r>
              <a:rPr lang="ja-JP" altLang="en-US" dirty="0"/>
              <a:t>の利用は、開発者の</a:t>
            </a:r>
            <a:r>
              <a:rPr lang="ja-JP" altLang="en-US" dirty="0" smtClean="0"/>
              <a:t>テストコード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　　作成</a:t>
            </a:r>
            <a:r>
              <a:rPr lang="ja-JP" altLang="en-US" dirty="0"/>
              <a:t>タスクの認識にどう影響するか？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792882"/>
            <a:ext cx="10515600" cy="517525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ja-JP" altLang="en-US" dirty="0"/>
              <a:t>被験者</a:t>
            </a:r>
            <a:r>
              <a:rPr lang="ja-JP" altLang="en-US" dirty="0" smtClean="0"/>
              <a:t>に実験タスク終了後にアンケートを実施した</a:t>
            </a:r>
            <a:endParaRPr lang="en-US" altLang="ja-JP" dirty="0" smtClean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23936"/>
              </p:ext>
            </p:extLst>
          </p:nvPr>
        </p:nvGraphicFramePr>
        <p:xfrm>
          <a:off x="800100" y="2412601"/>
          <a:ext cx="10515599" cy="362267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68350">
                  <a:extLst>
                    <a:ext uri="{9D8B030D-6E8A-4147-A177-3AD203B41FA5}">
                      <a16:colId xmlns:a16="http://schemas.microsoft.com/office/drawing/2014/main" val="1740428667"/>
                    </a:ext>
                  </a:extLst>
                </a:gridCol>
                <a:gridCol w="6010098">
                  <a:extLst>
                    <a:ext uri="{9D8B030D-6E8A-4147-A177-3AD203B41FA5}">
                      <a16:colId xmlns:a16="http://schemas.microsoft.com/office/drawing/2014/main" val="1687100423"/>
                    </a:ext>
                  </a:extLst>
                </a:gridCol>
                <a:gridCol w="729066">
                  <a:extLst>
                    <a:ext uri="{9D8B030D-6E8A-4147-A177-3AD203B41FA5}">
                      <a16:colId xmlns:a16="http://schemas.microsoft.com/office/drawing/2014/main" val="1844552685"/>
                    </a:ext>
                  </a:extLst>
                </a:gridCol>
                <a:gridCol w="776515">
                  <a:extLst>
                    <a:ext uri="{9D8B030D-6E8A-4147-A177-3AD203B41FA5}">
                      <a16:colId xmlns:a16="http://schemas.microsoft.com/office/drawing/2014/main" val="32406931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1023095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77527568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125765567"/>
                    </a:ext>
                  </a:extLst>
                </a:gridCol>
              </a:tblGrid>
              <a:tr h="662946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項目</a:t>
                      </a:r>
                      <a:endParaRPr kumimoji="1" lang="ja-JP" altLang="en-US" sz="2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段階評価</a:t>
                      </a:r>
                      <a:endParaRPr kumimoji="1" lang="en-US" altLang="ja-JP" sz="2400" b="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12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強く反対・反対・どちらでもない・賛成・強く賛成</a:t>
                      </a:r>
                      <a:endParaRPr kumimoji="1" lang="ja-JP" altLang="en-US" sz="12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79247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テストコードの記述は簡単でした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68934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テストコードの記述は簡単でした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199385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38788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75848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56835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Q6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09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701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RQ4.</a:t>
            </a:r>
            <a:r>
              <a:rPr lang="en-US" altLang="ja-JP" dirty="0"/>
              <a:t> </a:t>
            </a:r>
            <a:r>
              <a:rPr lang="en-US" altLang="ja-JP" dirty="0" err="1"/>
              <a:t>SuiteRec</a:t>
            </a:r>
            <a:r>
              <a:rPr lang="ja-JP" altLang="en-US" dirty="0"/>
              <a:t>の利用は、開発者の</a:t>
            </a:r>
            <a:r>
              <a:rPr lang="ja-JP" altLang="en-US" dirty="0" smtClean="0"/>
              <a:t>テストコード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　　作成</a:t>
            </a:r>
            <a:r>
              <a:rPr lang="ja-JP" altLang="en-US" dirty="0"/>
              <a:t>タスクの認識にどう影響するか？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044619" y="5688199"/>
            <a:ext cx="10026562" cy="9613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利用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場合、開発者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はテスト作成タスクを容易だと認識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し、作成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したテストコードに自信が持てる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2" y="1690688"/>
            <a:ext cx="7512914" cy="37902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725104" y="2049281"/>
            <a:ext cx="4073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を利用した場合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被験者は、テストコードの作成を容易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感じるが、タスク完了までの時間は長くなる</a:t>
            </a:r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(RQ2)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多くの被験者は、作成したテストコードのカバレッジ・品質に自信が持てる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764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まとめ・今後の課題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182225" cy="4241800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ja-JP" altLang="en-US" sz="2800" b="1" dirty="0" smtClean="0"/>
              <a:t>まとめ</a:t>
            </a:r>
            <a:endParaRPr lang="en-US" altLang="ja-JP" sz="2800" b="1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類似</a:t>
            </a:r>
            <a:r>
              <a:rPr lang="ja-JP" altLang="en-US" sz="2400" dirty="0" smtClean="0"/>
              <a:t>コード検出技術を</a:t>
            </a:r>
            <a:r>
              <a:rPr lang="ja-JP" altLang="en-US" sz="2400" dirty="0" smtClean="0"/>
              <a:t>用いて、既存</a:t>
            </a:r>
            <a:r>
              <a:rPr lang="ja-JP" altLang="en-US" sz="2400" dirty="0" smtClean="0"/>
              <a:t>の高品質のテストコードを推薦するツールを提案</a:t>
            </a:r>
            <a:endParaRPr lang="en-US" altLang="ja-JP" sz="2400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提案</a:t>
            </a:r>
            <a:r>
              <a:rPr lang="ja-JP" altLang="en-US" sz="2400" dirty="0" smtClean="0"/>
              <a:t>ツールの有用性を定量的</a:t>
            </a:r>
            <a:r>
              <a:rPr lang="ja-JP" altLang="en-US" sz="2400" dirty="0" smtClean="0"/>
              <a:t>・定性的に</a:t>
            </a:r>
            <a:r>
              <a:rPr lang="ja-JP" altLang="en-US" sz="2400" dirty="0" smtClean="0"/>
              <a:t>評価</a:t>
            </a:r>
            <a:endParaRPr lang="en-US" altLang="ja-JP" sz="2400" dirty="0" smtClean="0"/>
          </a:p>
          <a:p>
            <a:pPr marL="228600" lvl="1">
              <a:spcBef>
                <a:spcPts val="1000"/>
              </a:spcBef>
            </a:pPr>
            <a:endParaRPr lang="en-US" altLang="ja-JP" sz="100" dirty="0"/>
          </a:p>
          <a:p>
            <a:pPr marL="228600" lvl="1">
              <a:spcBef>
                <a:spcPts val="1000"/>
              </a:spcBef>
            </a:pPr>
            <a:r>
              <a:rPr lang="ja-JP" altLang="en-US" sz="2800" b="1" dirty="0" smtClean="0"/>
              <a:t>今後の課題</a:t>
            </a:r>
            <a:endParaRPr lang="en-US" altLang="ja-JP" sz="2800" b="1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より実用的な利用に備えてツールを改善</a:t>
            </a:r>
            <a:endParaRPr lang="en-US" altLang="ja-JP" sz="2400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被験者数を増やした更なる評価実験の実施</a:t>
            </a:r>
            <a:endParaRPr lang="en-US" altLang="ja-JP" sz="2400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/>
              <a:t>複数</a:t>
            </a:r>
            <a:r>
              <a:rPr lang="ja-JP" altLang="en-US" sz="2400" dirty="0" smtClean="0"/>
              <a:t>の類似コード検出ツールに対応す</a:t>
            </a:r>
            <a:r>
              <a:rPr lang="ja-JP" altLang="en-US" sz="2400" dirty="0"/>
              <a:t>る</a:t>
            </a:r>
            <a:r>
              <a:rPr lang="ja-JP" altLang="en-US" sz="2400" dirty="0" smtClean="0"/>
              <a:t>よう</a:t>
            </a:r>
            <a:r>
              <a:rPr lang="ja-JP" altLang="en-US" sz="2400" dirty="0" smtClean="0"/>
              <a:t>にツールを拡張する</a:t>
            </a:r>
            <a:endParaRPr lang="en-US" altLang="ja-JP" sz="2400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06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議論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2473326"/>
          </a:xfrm>
        </p:spPr>
        <p:txBody>
          <a:bodyPr/>
          <a:lstStyle/>
          <a:p>
            <a:r>
              <a:rPr lang="en-US" altLang="ja-JP" dirty="0" smtClean="0"/>
              <a:t>RQ1</a:t>
            </a:r>
            <a:r>
              <a:rPr lang="ja-JP" altLang="en-US" dirty="0" smtClean="0"/>
              <a:t>から、単純</a:t>
            </a:r>
            <a:r>
              <a:rPr lang="ja-JP" altLang="en-US" dirty="0"/>
              <a:t>な構造</a:t>
            </a:r>
            <a:r>
              <a:rPr lang="ja-JP" altLang="en-US" dirty="0" smtClean="0"/>
              <a:t>のプログラムのテストコードを</a:t>
            </a:r>
            <a:r>
              <a:rPr lang="ja-JP" altLang="en-US" dirty="0"/>
              <a:t>作成する</a:t>
            </a:r>
            <a:r>
              <a:rPr lang="ja-JP" altLang="en-US" dirty="0" smtClean="0"/>
              <a:t>場合、</a:t>
            </a:r>
            <a:r>
              <a:rPr lang="en-US" altLang="ja-JP" dirty="0" err="1" smtClean="0"/>
              <a:t>SuiteRec</a:t>
            </a:r>
            <a:r>
              <a:rPr lang="ja-JP" altLang="en-US" dirty="0"/>
              <a:t>の利用の有無で</a:t>
            </a:r>
            <a:r>
              <a:rPr lang="ja-JP" altLang="en-US" dirty="0" smtClean="0"/>
              <a:t>カバレッジに差</a:t>
            </a:r>
            <a:r>
              <a:rPr lang="ja-JP" altLang="en-US" dirty="0"/>
              <a:t>が</a:t>
            </a:r>
            <a:r>
              <a:rPr lang="ja-JP" altLang="en-US" dirty="0" smtClean="0"/>
              <a:t>ない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/>
              <a:t>RQ2</a:t>
            </a:r>
            <a:r>
              <a:rPr lang="ja-JP" altLang="en-US" dirty="0"/>
              <a:t>から、</a:t>
            </a:r>
            <a:r>
              <a:rPr lang="en-US" altLang="ja-JP" dirty="0" err="1"/>
              <a:t>SuiteRec</a:t>
            </a:r>
            <a:r>
              <a:rPr lang="ja-JP" altLang="en-US" dirty="0"/>
              <a:t>を利用せずにテストコード作成した方が、開発時間を節約</a:t>
            </a:r>
            <a:r>
              <a:rPr lang="ja-JP" altLang="en-US" dirty="0" smtClean="0"/>
              <a:t>できる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6" name="二等辺三角形 5"/>
          <p:cNvSpPr/>
          <p:nvPr/>
        </p:nvSpPr>
        <p:spPr>
          <a:xfrm rot="10800000">
            <a:off x="4342874" y="2368375"/>
            <a:ext cx="3506251" cy="290085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654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議論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6550" y="1387475"/>
            <a:ext cx="5880100" cy="10128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ja-JP" sz="2200" b="1" dirty="0" smtClean="0"/>
              <a:t>RQ1</a:t>
            </a:r>
            <a:r>
              <a:rPr lang="ja-JP" altLang="en-US" sz="2200" dirty="0" smtClean="0"/>
              <a:t>から、単純</a:t>
            </a:r>
            <a:r>
              <a:rPr lang="ja-JP" altLang="en-US" sz="2200" dirty="0"/>
              <a:t>な構造</a:t>
            </a:r>
            <a:r>
              <a:rPr lang="ja-JP" altLang="en-US" sz="2200" dirty="0" smtClean="0"/>
              <a:t>のプログラムのテストコードを</a:t>
            </a:r>
            <a:r>
              <a:rPr lang="ja-JP" altLang="en-US" sz="2200" dirty="0"/>
              <a:t>作成する</a:t>
            </a:r>
            <a:r>
              <a:rPr lang="ja-JP" altLang="en-US" sz="2200" dirty="0" smtClean="0"/>
              <a:t>場合、</a:t>
            </a:r>
            <a:r>
              <a:rPr lang="en-US" altLang="ja-JP" sz="2200" dirty="0" err="1" smtClean="0"/>
              <a:t>SuiteRec</a:t>
            </a:r>
            <a:r>
              <a:rPr lang="ja-JP" altLang="en-US" sz="2200" dirty="0"/>
              <a:t>の利用の有無で</a:t>
            </a:r>
            <a:r>
              <a:rPr lang="ja-JP" altLang="en-US" sz="2200" dirty="0" smtClean="0"/>
              <a:t>カバレッジに差</a:t>
            </a:r>
            <a:r>
              <a:rPr lang="ja-JP" altLang="en-US" sz="2200" dirty="0"/>
              <a:t>が</a:t>
            </a:r>
            <a:r>
              <a:rPr lang="ja-JP" altLang="en-US" sz="2200" dirty="0" smtClean="0"/>
              <a:t>ない</a:t>
            </a:r>
            <a:endParaRPr lang="en-US" altLang="ja-JP" sz="2200" dirty="0" smtClean="0"/>
          </a:p>
          <a:p>
            <a:endParaRPr kumimoji="1" lang="ja-JP" altLang="en-US" dirty="0"/>
          </a:p>
        </p:txBody>
      </p:sp>
      <p:sp>
        <p:nvSpPr>
          <p:cNvPr id="6" name="二等辺三角形 5"/>
          <p:cNvSpPr/>
          <p:nvPr/>
        </p:nvSpPr>
        <p:spPr>
          <a:xfrm rot="5400000">
            <a:off x="5644974" y="2324604"/>
            <a:ext cx="1663041" cy="252991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36550" y="2663825"/>
            <a:ext cx="5880100" cy="790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200" b="1" dirty="0" smtClean="0"/>
              <a:t>RQ2</a:t>
            </a:r>
            <a:r>
              <a:rPr lang="ja-JP" altLang="en-US" sz="2200" dirty="0" smtClean="0"/>
              <a:t>から、</a:t>
            </a:r>
            <a:r>
              <a:rPr lang="en-US" altLang="ja-JP" sz="2200" dirty="0" err="1" smtClean="0"/>
              <a:t>SuiteRec</a:t>
            </a:r>
            <a:r>
              <a:rPr lang="ja-JP" altLang="en-US" sz="2200" dirty="0" smtClean="0"/>
              <a:t>を利用した場合、開発者はテストコード作成に多くの時間を費やす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736339" y="2035600"/>
            <a:ext cx="511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を利用しない方が、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テストコード作成時間を節約できる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920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ソフトウェアテスト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53725"/>
            <a:ext cx="10515600" cy="1180962"/>
          </a:xfrm>
        </p:spPr>
        <p:txBody>
          <a:bodyPr/>
          <a:lstStyle/>
          <a:p>
            <a:r>
              <a:rPr kumimoji="1" lang="ja-JP" altLang="en-US" dirty="0" smtClean="0"/>
              <a:t>ソフトウェア開発におけるソフトウェアの品質を確かめる工程</a:t>
            </a:r>
          </a:p>
        </p:txBody>
      </p:sp>
      <p:sp>
        <p:nvSpPr>
          <p:cNvPr id="5" name="山形 4"/>
          <p:cNvSpPr/>
          <p:nvPr/>
        </p:nvSpPr>
        <p:spPr>
          <a:xfrm>
            <a:off x="1621735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要件定義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山形 5"/>
          <p:cNvSpPr/>
          <p:nvPr/>
        </p:nvSpPr>
        <p:spPr>
          <a:xfrm>
            <a:off x="3657601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山形 6"/>
          <p:cNvSpPr/>
          <p:nvPr/>
        </p:nvSpPr>
        <p:spPr>
          <a:xfrm>
            <a:off x="5693467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実装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山形 7"/>
          <p:cNvSpPr/>
          <p:nvPr/>
        </p:nvSpPr>
        <p:spPr>
          <a:xfrm>
            <a:off x="7729333" y="2754605"/>
            <a:ext cx="2826024" cy="1719470"/>
          </a:xfrm>
          <a:prstGeom prst="chevron">
            <a:avLst>
              <a:gd name="adj" fmla="val 21543"/>
            </a:avLst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endParaRPr kumimoji="1" lang="en-US" altLang="ja-JP" sz="24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単体テスト</a:t>
            </a:r>
            <a:endParaRPr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結合テスト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システムテスト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2036280" y="4787823"/>
            <a:ext cx="7828721" cy="787132"/>
          </a:xfrm>
          <a:prstGeom prst="wedgeRoundRectCallout">
            <a:avLst>
              <a:gd name="adj1" fmla="val 40285"/>
              <a:gd name="adj2" fmla="val -1141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全体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30~50%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の費用を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占めると言われている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[1]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81899" y="6231135"/>
            <a:ext cx="10582888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400" dirty="0" smtClean="0">
                <a:solidFill>
                  <a:schemeClr val="tx2"/>
                </a:solidFill>
              </a:rPr>
              <a:t>[1] M.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Ellims</a:t>
            </a:r>
            <a:r>
              <a:rPr lang="en-US" altLang="ja-JP" sz="1400" dirty="0" smtClean="0">
                <a:solidFill>
                  <a:schemeClr val="tx2"/>
                </a:solidFill>
              </a:rPr>
              <a:t> </a:t>
            </a:r>
            <a:r>
              <a:rPr lang="en-US" altLang="ja-JP" sz="1400" dirty="0">
                <a:solidFill>
                  <a:schemeClr val="tx2"/>
                </a:solidFill>
              </a:rPr>
              <a:t>and </a:t>
            </a:r>
            <a:r>
              <a:rPr lang="en-US" altLang="ja-JP" sz="1400" dirty="0" smtClean="0">
                <a:solidFill>
                  <a:schemeClr val="tx2"/>
                </a:solidFill>
              </a:rPr>
              <a:t>J. Bridges and D. C.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Ince</a:t>
            </a:r>
            <a:r>
              <a:rPr lang="en-US" altLang="ja-JP" sz="1400" dirty="0" smtClean="0">
                <a:solidFill>
                  <a:schemeClr val="tx2"/>
                </a:solidFill>
              </a:rPr>
              <a:t>. </a:t>
            </a:r>
            <a:r>
              <a:rPr lang="en-US" altLang="ja-JP" sz="1400" dirty="0">
                <a:solidFill>
                  <a:schemeClr val="tx2"/>
                </a:solidFill>
              </a:rPr>
              <a:t>The Economics of Unit Testing. Empirical Software Engineering</a:t>
            </a:r>
            <a:r>
              <a:rPr lang="en-US" altLang="ja-JP" sz="1400" dirty="0" smtClean="0">
                <a:solidFill>
                  <a:schemeClr val="tx2"/>
                </a:solidFill>
              </a:rPr>
              <a:t>, 11(1):5-31, 2006.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24351" y="2371971"/>
            <a:ext cx="325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ソフトウェア開発プロセス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529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018" y="219428"/>
            <a:ext cx="5608931" cy="729386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テストコード自動生成ツール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8" y="1587161"/>
            <a:ext cx="10741183" cy="902666"/>
          </a:xfrm>
        </p:spPr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工程</a:t>
            </a:r>
            <a:r>
              <a:rPr lang="ja-JP" altLang="en-US" dirty="0" smtClean="0"/>
              <a:t>を支援するために、これまでに様々な自動生成ツールが提案されてき</a:t>
            </a:r>
            <a:r>
              <a:rPr lang="ja-JP" altLang="en-US" dirty="0"/>
              <a:t>た</a:t>
            </a:r>
            <a:endParaRPr kumimoji="1" lang="ja-JP" altLang="en-US" dirty="0"/>
          </a:p>
        </p:txBody>
      </p:sp>
      <p:pic>
        <p:nvPicPr>
          <p:cNvPr id="5" name="Picture 2" descr="si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21" y="2748979"/>
            <a:ext cx="2692699" cy="43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å¯¾å¿éçè§£æã»åä½ãã¹ããã¼ã« Jte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255" y="3465187"/>
            <a:ext cx="1902255" cy="1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2412" t="14151" r="48903" b="69708"/>
          <a:stretch/>
        </p:blipFill>
        <p:spPr>
          <a:xfrm>
            <a:off x="1238895" y="3613445"/>
            <a:ext cx="3451873" cy="6437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952999" y="265272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err="1" smtClean="0"/>
              <a:t>TestFul</a:t>
            </a:r>
            <a:endParaRPr kumimoji="1" lang="ja-JP" altLang="en-US" sz="40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54701" y="3549287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 err="1" smtClean="0"/>
              <a:t>Pex</a:t>
            </a:r>
            <a:endParaRPr kumimoji="1" lang="ja-JP" altLang="en-US" sz="4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38999" y="2612774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smtClean="0"/>
              <a:t>Seeker</a:t>
            </a:r>
            <a:endParaRPr kumimoji="1" lang="ja-JP" altLang="en-US" sz="4000" b="1" dirty="0"/>
          </a:p>
        </p:txBody>
      </p:sp>
      <p:sp>
        <p:nvSpPr>
          <p:cNvPr id="11" name="角丸四角形 10"/>
          <p:cNvSpPr/>
          <p:nvPr/>
        </p:nvSpPr>
        <p:spPr>
          <a:xfrm>
            <a:off x="838199" y="5243357"/>
            <a:ext cx="10519742" cy="11529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自動生成ツールを利用すること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の実装コストを削減し短期間でテストコードを作成できる</a:t>
            </a:r>
          </a:p>
        </p:txBody>
      </p:sp>
    </p:spTree>
    <p:extLst>
      <p:ext uri="{BB962C8B-B14F-4D97-AF65-F5344CB8AC3E}">
        <p14:creationId xmlns:p14="http://schemas.microsoft.com/office/powerpoint/2010/main" val="220992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102" y="219428"/>
            <a:ext cx="5608931" cy="729386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自動生成ツールにおける課題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333" y="1409666"/>
            <a:ext cx="10601150" cy="2323764"/>
          </a:xfrm>
        </p:spPr>
        <p:txBody>
          <a:bodyPr>
            <a:normAutofit/>
          </a:bodyPr>
          <a:lstStyle/>
          <a:p>
            <a:r>
              <a:rPr lang="ja-JP" altLang="en-US" sz="3000" dirty="0"/>
              <a:t>自動生成されたテストコード</a:t>
            </a:r>
            <a:r>
              <a:rPr lang="ja-JP" altLang="en-US" sz="3000" dirty="0" smtClean="0"/>
              <a:t>は、保守</a:t>
            </a:r>
            <a:r>
              <a:rPr lang="ja-JP" altLang="en-US" sz="3000" dirty="0"/>
              <a:t>作業を困難にする</a:t>
            </a:r>
            <a:r>
              <a:rPr lang="en-US" altLang="ja-JP" sz="3000" dirty="0" smtClean="0"/>
              <a:t>[2]</a:t>
            </a:r>
          </a:p>
          <a:p>
            <a:pPr lvl="1"/>
            <a:endParaRPr lang="en-US" altLang="ja-JP" sz="300" dirty="0"/>
          </a:p>
          <a:p>
            <a:pPr lvl="1"/>
            <a:r>
              <a:rPr lang="ja-JP" altLang="en-US" sz="2800" dirty="0" smtClean="0"/>
              <a:t>対象コードの</a:t>
            </a:r>
            <a:r>
              <a:rPr lang="ja-JP" altLang="en-US" sz="2800" dirty="0" smtClean="0">
                <a:solidFill>
                  <a:srgbClr val="FF0000"/>
                </a:solidFill>
              </a:rPr>
              <a:t>作成経緯</a:t>
            </a:r>
            <a:r>
              <a:rPr lang="ja-JP" altLang="en-US" sz="2800" dirty="0">
                <a:solidFill>
                  <a:srgbClr val="FF0000"/>
                </a:solidFill>
              </a:rPr>
              <a:t>や意図に基づいて生成されて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  <a:r>
              <a:rPr lang="en-US" altLang="ja-JP" sz="2800" dirty="0" smtClean="0">
                <a:solidFill>
                  <a:srgbClr val="FF0000"/>
                </a:solidFill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</a:rPr>
            </a:br>
            <a:r>
              <a:rPr lang="ja-JP" altLang="en-US" sz="2800" dirty="0" err="1" smtClean="0"/>
              <a:t>ので</a:t>
            </a:r>
            <a:r>
              <a:rPr lang="ja-JP" altLang="en-US" sz="2800" dirty="0"/>
              <a:t>開発者は理解</a:t>
            </a:r>
            <a:r>
              <a:rPr lang="ja-JP" altLang="en-US" sz="2800" dirty="0" smtClean="0"/>
              <a:t>しにくい</a:t>
            </a:r>
            <a:endParaRPr lang="en-US" altLang="ja-JP" sz="2800" dirty="0"/>
          </a:p>
          <a:p>
            <a:pPr lvl="1"/>
            <a:endParaRPr lang="en-US" altLang="ja-JP" sz="600" dirty="0"/>
          </a:p>
          <a:p>
            <a:pPr lvl="1"/>
            <a:r>
              <a:rPr lang="ja-JP" altLang="en-US" sz="2800" dirty="0"/>
              <a:t>開発者は自動生成されたコードを</a:t>
            </a:r>
            <a:r>
              <a:rPr lang="ja-JP" altLang="en-US" sz="2800" dirty="0">
                <a:solidFill>
                  <a:srgbClr val="FF0000"/>
                </a:solidFill>
              </a:rPr>
              <a:t>信用して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</a:p>
          <a:p>
            <a:pPr marL="457200" lvl="1" indent="0">
              <a:buNone/>
            </a:pPr>
            <a:endParaRPr lang="en-US" altLang="ja-JP" sz="2800" dirty="0"/>
          </a:p>
          <a:p>
            <a:pPr lvl="1"/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0060" y="5894685"/>
            <a:ext cx="9931875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200" dirty="0" smtClean="0">
                <a:solidFill>
                  <a:schemeClr val="tx2"/>
                </a:solidFill>
              </a:rPr>
              <a:t>[2] S</a:t>
            </a:r>
            <a:r>
              <a:rPr lang="en-US" altLang="ja-JP" sz="1200" dirty="0">
                <a:solidFill>
                  <a:schemeClr val="tx2"/>
                </a:solidFill>
              </a:rPr>
              <a:t>. </a:t>
            </a:r>
            <a:r>
              <a:rPr lang="en-US" altLang="ja-JP" sz="1200" dirty="0" err="1">
                <a:solidFill>
                  <a:schemeClr val="tx2"/>
                </a:solidFill>
              </a:rPr>
              <a:t>Shamshiri</a:t>
            </a:r>
            <a:r>
              <a:rPr lang="en-US" altLang="ja-JP" sz="1200" dirty="0">
                <a:solidFill>
                  <a:schemeClr val="tx2"/>
                </a:solidFill>
              </a:rPr>
              <a:t>, J. M. Rojas, J. P. </a:t>
            </a:r>
            <a:r>
              <a:rPr lang="en-US" altLang="ja-JP" sz="1200" dirty="0" err="1">
                <a:solidFill>
                  <a:schemeClr val="tx2"/>
                </a:solidFill>
              </a:rPr>
              <a:t>Galeotti</a:t>
            </a:r>
            <a:r>
              <a:rPr lang="en-US" altLang="ja-JP" sz="1200" dirty="0">
                <a:solidFill>
                  <a:schemeClr val="tx2"/>
                </a:solidFill>
              </a:rPr>
              <a:t>, N. Walkinshaw, and G. Fraser. </a:t>
            </a:r>
            <a:r>
              <a:rPr lang="en-US" altLang="ja-JP" sz="1200" dirty="0" err="1">
                <a:solidFill>
                  <a:schemeClr val="tx2"/>
                </a:solidFill>
              </a:rPr>
              <a:t>Howdo</a:t>
            </a:r>
            <a:r>
              <a:rPr lang="en-US" altLang="ja-JP" sz="1200" dirty="0">
                <a:solidFill>
                  <a:schemeClr val="tx2"/>
                </a:solidFill>
              </a:rPr>
              <a:t> automatically generated unit tests in </a:t>
            </a:r>
            <a:r>
              <a:rPr lang="en-US" altLang="ja-JP" sz="1200" dirty="0" err="1">
                <a:solidFill>
                  <a:schemeClr val="tx2"/>
                </a:solidFill>
              </a:rPr>
              <a:t>uence</a:t>
            </a:r>
            <a:r>
              <a:rPr lang="en-US" altLang="ja-JP" sz="1200" dirty="0">
                <a:solidFill>
                  <a:schemeClr val="tx2"/>
                </a:solidFill>
              </a:rPr>
              <a:t> software maintenance?  </a:t>
            </a:r>
            <a:r>
              <a:rPr lang="en-US" altLang="ja-JP" sz="1200" dirty="0" err="1">
                <a:solidFill>
                  <a:schemeClr val="tx2"/>
                </a:solidFill>
              </a:rPr>
              <a:t>InProceedings</a:t>
            </a:r>
            <a:r>
              <a:rPr lang="en-US" altLang="ja-JP" sz="1200" dirty="0">
                <a:solidFill>
                  <a:schemeClr val="tx2"/>
                </a:solidFill>
              </a:rPr>
              <a:t> of the International Conference on Software Testing, </a:t>
            </a:r>
            <a:r>
              <a:rPr lang="en-US" altLang="ja-JP" sz="1200" dirty="0" err="1">
                <a:solidFill>
                  <a:schemeClr val="tx2"/>
                </a:solidFill>
              </a:rPr>
              <a:t>Veri</a:t>
            </a:r>
            <a:r>
              <a:rPr lang="en-US" altLang="ja-JP" sz="1200" dirty="0">
                <a:solidFill>
                  <a:schemeClr val="tx2"/>
                </a:solidFill>
              </a:rPr>
              <a:t> </a:t>
            </a:r>
            <a:r>
              <a:rPr lang="en-US" altLang="ja-JP" sz="1200" dirty="0" err="1">
                <a:solidFill>
                  <a:schemeClr val="tx2"/>
                </a:solidFill>
              </a:rPr>
              <a:t>cationand</a:t>
            </a:r>
            <a:r>
              <a:rPr lang="en-US" altLang="ja-JP" sz="1200" dirty="0">
                <a:solidFill>
                  <a:schemeClr val="tx2"/>
                </a:solidFill>
              </a:rPr>
              <a:t> Validation (ICST), pages </a:t>
            </a:r>
            <a:r>
              <a:rPr lang="en-US" altLang="ja-JP" sz="1200" dirty="0" smtClean="0">
                <a:solidFill>
                  <a:schemeClr val="tx2"/>
                </a:solidFill>
              </a:rPr>
              <a:t>250-261</a:t>
            </a:r>
            <a:r>
              <a:rPr lang="en-US" altLang="ja-JP" sz="1200" dirty="0">
                <a:solidFill>
                  <a:schemeClr val="tx2"/>
                </a:solidFill>
              </a:rPr>
              <a:t>, 2018.</a:t>
            </a:r>
          </a:p>
        </p:txBody>
      </p:sp>
      <p:sp>
        <p:nvSpPr>
          <p:cNvPr id="6" name="フローチャート: 組合せ 5"/>
          <p:cNvSpPr/>
          <p:nvPr/>
        </p:nvSpPr>
        <p:spPr>
          <a:xfrm>
            <a:off x="4132189" y="3600555"/>
            <a:ext cx="3927616" cy="465307"/>
          </a:xfrm>
          <a:prstGeom prst="flowChartMerge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ローチャート: 代替処理 6"/>
          <p:cNvSpPr/>
          <p:nvPr/>
        </p:nvSpPr>
        <p:spPr>
          <a:xfrm>
            <a:off x="1395411" y="4332124"/>
            <a:ext cx="9401175" cy="1030037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テスト失敗の原因がテストコードの問題なのか，テスト対象のコードによるものなのか判断が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難しい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7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スメル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280720"/>
            <a:ext cx="10611678" cy="1320110"/>
          </a:xfrm>
        </p:spPr>
        <p:txBody>
          <a:bodyPr/>
          <a:lstStyle/>
          <a:p>
            <a:r>
              <a:rPr lang="ja-JP" altLang="en-US" dirty="0"/>
              <a:t>テストコードの良くない実装を表す指標</a:t>
            </a:r>
            <a:endParaRPr lang="en-US" altLang="ja-JP" dirty="0"/>
          </a:p>
          <a:p>
            <a:pPr lvl="1"/>
            <a:r>
              <a:rPr lang="en-US" altLang="ja-JP" dirty="0" smtClean="0"/>
              <a:t>Beck</a:t>
            </a:r>
            <a:r>
              <a:rPr lang="ja-JP" altLang="en-US" dirty="0" smtClean="0"/>
              <a:t>ら</a:t>
            </a:r>
            <a:r>
              <a:rPr lang="en-US" altLang="ja-JP" dirty="0" smtClean="0"/>
              <a:t>[3]</a:t>
            </a:r>
            <a:r>
              <a:rPr lang="ja-JP" altLang="en-US" dirty="0" smtClean="0"/>
              <a:t>は、テストコード</a:t>
            </a:r>
            <a:r>
              <a:rPr lang="ja-JP" altLang="en-US" dirty="0"/>
              <a:t>も適切に設計することの</a:t>
            </a:r>
            <a:r>
              <a:rPr lang="ja-JP" altLang="en-US" dirty="0" smtClean="0"/>
              <a:t>重要性</a:t>
            </a:r>
            <a:r>
              <a:rPr lang="ja-JP" altLang="en-US" dirty="0"/>
              <a:t>を</a:t>
            </a:r>
            <a:r>
              <a:rPr lang="ja-JP" altLang="en-US" dirty="0" smtClean="0"/>
              <a:t>提唱した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Deursen</a:t>
            </a:r>
            <a:r>
              <a:rPr lang="en-US" altLang="ja-JP" dirty="0" smtClean="0"/>
              <a:t>[4]</a:t>
            </a:r>
            <a:r>
              <a:rPr lang="ja-JP" altLang="en-US" dirty="0" smtClean="0"/>
              <a:t>は、</a:t>
            </a:r>
            <a:r>
              <a:rPr lang="en-US" altLang="ja-JP" dirty="0" smtClean="0"/>
              <a:t>11</a:t>
            </a:r>
            <a:r>
              <a:rPr lang="ja-JP" altLang="en-US" dirty="0" smtClean="0"/>
              <a:t>種類のテストスメルを提唱した</a:t>
            </a:r>
            <a:r>
              <a:rPr lang="en-US" altLang="ja-JP" dirty="0" smtClean="0"/>
              <a:t>(</a:t>
            </a:r>
            <a:r>
              <a:rPr lang="ja-JP" altLang="en-US" dirty="0" smtClean="0"/>
              <a:t>現在</a:t>
            </a:r>
            <a:r>
              <a:rPr lang="en-US" altLang="ja-JP" dirty="0" smtClean="0"/>
              <a:t>21</a:t>
            </a:r>
            <a:r>
              <a:rPr lang="ja-JP" altLang="en-US" dirty="0" smtClean="0"/>
              <a:t>種類</a:t>
            </a:r>
            <a:r>
              <a:rPr lang="en-US" altLang="ja-JP" dirty="0" smtClean="0"/>
              <a:t>)</a:t>
            </a:r>
          </a:p>
          <a:p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0276" y="6218334"/>
            <a:ext cx="6712235" cy="43675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[3] K</a:t>
            </a:r>
            <a:r>
              <a:rPr lang="en-US" altLang="ja-JP" sz="1100" dirty="0">
                <a:solidFill>
                  <a:schemeClr val="tx2"/>
                </a:solidFill>
              </a:rPr>
              <a:t>. L. Beck. Test Driven Development: By Example. Addison-Wesley, 2002</a:t>
            </a:r>
            <a:r>
              <a:rPr lang="en-US" altLang="ja-JP" sz="1100" dirty="0" smtClean="0">
                <a:solidFill>
                  <a:schemeClr val="tx2"/>
                </a:solidFill>
              </a:rPr>
              <a:t>.</a:t>
            </a:r>
          </a:p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[4] A</a:t>
            </a:r>
            <a:r>
              <a:rPr lang="en-US" altLang="ja-JP" sz="1100" dirty="0">
                <a:solidFill>
                  <a:schemeClr val="tx2"/>
                </a:solidFill>
              </a:rPr>
              <a:t>. </a:t>
            </a:r>
            <a:r>
              <a:rPr lang="en-US" altLang="ja-JP" sz="1100" dirty="0" err="1">
                <a:solidFill>
                  <a:schemeClr val="tx2"/>
                </a:solidFill>
              </a:rPr>
              <a:t>Deursen</a:t>
            </a:r>
            <a:r>
              <a:rPr lang="en-US" altLang="ja-JP" sz="1100" dirty="0">
                <a:solidFill>
                  <a:schemeClr val="tx2"/>
                </a:solidFill>
              </a:rPr>
              <a:t>, L. M. F. </a:t>
            </a:r>
            <a:r>
              <a:rPr lang="en-US" altLang="ja-JP" sz="1100" dirty="0" err="1">
                <a:solidFill>
                  <a:schemeClr val="tx2"/>
                </a:solidFill>
              </a:rPr>
              <a:t>Moonen</a:t>
            </a:r>
            <a:r>
              <a:rPr lang="en-US" altLang="ja-JP" sz="1100" dirty="0">
                <a:solidFill>
                  <a:schemeClr val="tx2"/>
                </a:solidFill>
              </a:rPr>
              <a:t>, A. Bergh, and G. </a:t>
            </a:r>
            <a:r>
              <a:rPr lang="en-US" altLang="ja-JP" sz="1100" dirty="0" err="1">
                <a:solidFill>
                  <a:schemeClr val="tx2"/>
                </a:solidFill>
              </a:rPr>
              <a:t>Kok</a:t>
            </a:r>
            <a:r>
              <a:rPr lang="en-US" altLang="ja-JP" sz="1100" dirty="0">
                <a:solidFill>
                  <a:schemeClr val="tx2"/>
                </a:solidFill>
              </a:rPr>
              <a:t>. Refactoring test code. Technical report, 2001.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53178" t="10202" r="37830" b="82938"/>
          <a:stretch/>
        </p:blipFill>
        <p:spPr>
          <a:xfrm>
            <a:off x="2787290" y="3324776"/>
            <a:ext cx="6297510" cy="2603543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8161355" y="2748312"/>
            <a:ext cx="3027849" cy="690095"/>
          </a:xfrm>
          <a:prstGeom prst="wedgeRoundRectCallout">
            <a:avLst>
              <a:gd name="adj1" fmla="val -81319"/>
              <a:gd name="adj2" fmla="val 4476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Exception Handling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意図が分からない例外処理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204313" y="2748312"/>
            <a:ext cx="2556013" cy="652249"/>
          </a:xfrm>
          <a:prstGeom prst="wedgeRoundRectCallout">
            <a:avLst>
              <a:gd name="adj1" fmla="val 90092"/>
              <a:gd name="adj2" fmla="val 5231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Defalt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Test</a:t>
            </a: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メソッド名が初期状態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992544" y="4822505"/>
            <a:ext cx="5804452" cy="750404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/>
          <p:cNvSpPr/>
          <p:nvPr/>
        </p:nvSpPr>
        <p:spPr>
          <a:xfrm>
            <a:off x="7904357" y="5598309"/>
            <a:ext cx="3027849" cy="660020"/>
          </a:xfrm>
          <a:prstGeom prst="wedgeRoundRectCallout">
            <a:avLst>
              <a:gd name="adj1" fmla="val -73009"/>
              <a:gd name="adj2" fmla="val -96715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Assertion Roulette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複数の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文が存在する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6517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413" y="2636517"/>
            <a:ext cx="445604" cy="44560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7626368" y="5580678"/>
            <a:ext cx="303143" cy="327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138" y="5519997"/>
            <a:ext cx="445604" cy="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研究目的とアイディア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5808" y="1550026"/>
            <a:ext cx="10757518" cy="2096538"/>
          </a:xfrm>
        </p:spPr>
        <p:txBody>
          <a:bodyPr>
            <a:normAutofit/>
          </a:bodyPr>
          <a:lstStyle/>
          <a:p>
            <a:r>
              <a:rPr kumimoji="1" lang="ja-JP" altLang="en-US" sz="3000" dirty="0" smtClean="0"/>
              <a:t>目的</a:t>
            </a:r>
            <a:r>
              <a:rPr kumimoji="1" lang="en-US" altLang="ja-JP" sz="3000" dirty="0" smtClean="0"/>
              <a:t>: </a:t>
            </a:r>
            <a:r>
              <a:rPr lang="ja-JP" altLang="en-US" sz="3000" dirty="0" smtClean="0"/>
              <a:t>既存の高品質のテストを推薦することで開発者を支援</a:t>
            </a:r>
            <a:endParaRPr kumimoji="1" lang="en-US" altLang="ja-JP" sz="1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命名規則に従った可読性の高いテストコードを利用できる</a:t>
            </a:r>
            <a:endParaRPr lang="en-US" altLang="ja-JP" sz="25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人</a:t>
            </a:r>
            <a:r>
              <a:rPr lang="ja-JP" altLang="en-US" sz="2500" dirty="0"/>
              <a:t>によって作成された信頼性の高いテストコードを</a:t>
            </a:r>
            <a:r>
              <a:rPr lang="ja-JP" altLang="en-US" sz="2500" dirty="0" smtClean="0"/>
              <a:t>利用でき</a:t>
            </a:r>
            <a:r>
              <a:rPr lang="ja-JP" altLang="en-US" sz="2500" dirty="0"/>
              <a:t>る</a:t>
            </a:r>
            <a:endParaRPr lang="en-US" altLang="ja-JP" sz="2500" dirty="0"/>
          </a:p>
          <a:p>
            <a:pPr lvl="1"/>
            <a:endParaRPr kumimoji="1" lang="en-US" altLang="ja-JP" sz="500" dirty="0" smtClean="0"/>
          </a:p>
          <a:p>
            <a:r>
              <a:rPr lang="ja-JP" altLang="en-US" sz="3000" dirty="0" smtClean="0"/>
              <a:t>アイディア</a:t>
            </a:r>
            <a:r>
              <a:rPr lang="en-US" altLang="ja-JP" sz="3000" dirty="0" smtClean="0"/>
              <a:t>: </a:t>
            </a:r>
            <a:r>
              <a:rPr lang="ja-JP" altLang="en-US" sz="3000" dirty="0" smtClean="0"/>
              <a:t>類似コード間でテストコードを再利用</a:t>
            </a:r>
            <a:endParaRPr lang="en-US" altLang="ja-JP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 smtClean="0"/>
          </a:p>
        </p:txBody>
      </p:sp>
      <p:sp>
        <p:nvSpPr>
          <p:cNvPr id="5" name="フローチャート: 代替処理 4"/>
          <p:cNvSpPr/>
          <p:nvPr/>
        </p:nvSpPr>
        <p:spPr>
          <a:xfrm>
            <a:off x="3841666" y="5463441"/>
            <a:ext cx="5628905" cy="944622"/>
          </a:xfrm>
          <a:prstGeom prst="flowChartAlternateProcess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代替処理 5"/>
          <p:cNvSpPr/>
          <p:nvPr/>
        </p:nvSpPr>
        <p:spPr>
          <a:xfrm>
            <a:off x="3841666" y="4137307"/>
            <a:ext cx="5628905" cy="944622"/>
          </a:xfrm>
          <a:prstGeom prst="flowChartAlternateProcess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234230" y="5556418"/>
            <a:ext cx="1209914" cy="744627"/>
          </a:xfrm>
          <a:prstGeom prst="rect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T(A)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234230" y="4224905"/>
            <a:ext cx="1209914" cy="75920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994014" y="5563438"/>
            <a:ext cx="1095988" cy="7446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T(B)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994014" y="4221382"/>
            <a:ext cx="1095988" cy="75920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5444144" y="5928732"/>
            <a:ext cx="2549870" cy="70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8" idx="3"/>
            <a:endCxn id="10" idx="1"/>
          </p:cNvCxnSpPr>
          <p:nvPr/>
        </p:nvCxnSpPr>
        <p:spPr>
          <a:xfrm flipV="1">
            <a:off x="5444144" y="4600985"/>
            <a:ext cx="2549870" cy="35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7" idx="0"/>
            <a:endCxn id="8" idx="2"/>
          </p:cNvCxnSpPr>
          <p:nvPr/>
        </p:nvCxnSpPr>
        <p:spPr>
          <a:xfrm flipV="1">
            <a:off x="4839187" y="4984110"/>
            <a:ext cx="0" cy="5723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9" idx="0"/>
            <a:endCxn id="10" idx="2"/>
          </p:cNvCxnSpPr>
          <p:nvPr/>
        </p:nvCxnSpPr>
        <p:spPr>
          <a:xfrm flipV="1">
            <a:off x="8542008" y="4980588"/>
            <a:ext cx="0" cy="5828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697152" y="3758039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テストコードなし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810269" y="4666032"/>
            <a:ext cx="2061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類似コードペア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857283" y="5745910"/>
            <a:ext cx="207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37880" y="4435199"/>
            <a:ext cx="2756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771543" y="597674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改変して再利用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399973" y="3755266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テストコードあ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り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796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提案ツール</a:t>
            </a:r>
            <a:r>
              <a:rPr lang="ja-JP" altLang="en-US" dirty="0">
                <a:solidFill>
                  <a:schemeClr val="bg1"/>
                </a:solidFill>
              </a:rPr>
              <a:t>の概要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5" y="1175263"/>
            <a:ext cx="11114470" cy="56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1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Step1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類似コード片の検出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95438"/>
            <a:ext cx="10515600" cy="1222375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類似コード検出ツール</a:t>
            </a:r>
            <a:r>
              <a:rPr lang="en-US" altLang="ja-JP" dirty="0" smtClean="0"/>
              <a:t>: NiCad[5]</a:t>
            </a:r>
          </a:p>
          <a:p>
            <a:pPr lvl="1"/>
            <a:r>
              <a:rPr lang="ja-JP" altLang="en-US" dirty="0"/>
              <a:t>ソースコードのレイアウトを変換</a:t>
            </a:r>
            <a:r>
              <a:rPr lang="ja-JP" altLang="en-US" dirty="0" smtClean="0"/>
              <a:t>させ</a:t>
            </a:r>
            <a:r>
              <a:rPr lang="ja-JP" altLang="en-US" dirty="0"/>
              <a:t>、</a:t>
            </a:r>
            <a:r>
              <a:rPr lang="ja-JP" altLang="en-US" dirty="0" smtClean="0"/>
              <a:t>行</a:t>
            </a:r>
            <a:r>
              <a:rPr lang="ja-JP" altLang="en-US" dirty="0"/>
              <a:t>単位でソースコードを比較する</a:t>
            </a:r>
            <a:r>
              <a:rPr lang="ja-JP" altLang="en-US" dirty="0" smtClean="0"/>
              <a:t>こと</a:t>
            </a:r>
            <a:r>
              <a:rPr lang="ja-JP" altLang="en-US" dirty="0"/>
              <a:t>で</a:t>
            </a:r>
            <a:r>
              <a:rPr lang="ja-JP" altLang="en-US" dirty="0" smtClean="0"/>
              <a:t>類似コード片を</a:t>
            </a:r>
            <a:r>
              <a:rPr lang="ja-JP" altLang="en-US" dirty="0"/>
              <a:t>検出</a:t>
            </a:r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88504" y="3379361"/>
            <a:ext cx="51117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public 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countPrice</a:t>
            </a:r>
            <a:r>
              <a:rPr lang="en-US" altLang="ja-JP" dirty="0"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</a:t>
            </a:r>
            <a:r>
              <a:rPr lang="en-US" altLang="ja-JP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[]</a:t>
            </a:r>
            <a:r>
              <a:rPr lang="en-US" altLang="ja-JP" dirty="0" smtClean="0">
                <a:latin typeface="Consolas" panose="020B0609020204030204" pitchFamily="49" charset="0"/>
              </a:rPr>
              <a:t>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latin typeface="Consolas" panose="020B0609020204030204" pitchFamily="49" charset="0"/>
              </a:rPr>
              <a:t> = 0;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=0;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 &lt;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item.length</a:t>
            </a:r>
            <a:r>
              <a:rPr lang="en-US" altLang="ja-JP" dirty="0">
                <a:latin typeface="Consolas" panose="020B0609020204030204" pitchFamily="49" charset="0"/>
              </a:rPr>
              <a:t>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    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item[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return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562863" y="3379361"/>
            <a:ext cx="487680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　　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172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560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ストライプ矢印 8"/>
          <p:cNvSpPr/>
          <p:nvPr/>
        </p:nvSpPr>
        <p:spPr>
          <a:xfrm>
            <a:off x="5819778" y="3955673"/>
            <a:ext cx="908050" cy="1155700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918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9048</TotalTime>
  <Words>1494</Words>
  <Application>Microsoft Office PowerPoint</Application>
  <PresentationFormat>ワイド画面</PresentationFormat>
  <Paragraphs>301</Paragraphs>
  <Slides>24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3" baseType="lpstr">
      <vt:lpstr>Meiryo UI</vt:lpstr>
      <vt:lpstr>ＭＳ Ｐゴシック</vt:lpstr>
      <vt:lpstr>メイリオ</vt:lpstr>
      <vt:lpstr>游ゴシック</vt:lpstr>
      <vt:lpstr>游ゴシック Light</vt:lpstr>
      <vt:lpstr>Arial</vt:lpstr>
      <vt:lpstr>Consolas</vt:lpstr>
      <vt:lpstr>Wingdings</vt:lpstr>
      <vt:lpstr>Office テーマ</vt:lpstr>
      <vt:lpstr>ソースコードの類似性に基づいた テストコード自動推薦ツールSuiteRec</vt:lpstr>
      <vt:lpstr>研究内容</vt:lpstr>
      <vt:lpstr>ソフトウェアテスト</vt:lpstr>
      <vt:lpstr>テストコード自動生成ツール</vt:lpstr>
      <vt:lpstr>自動生成ツールにおける課題</vt:lpstr>
      <vt:lpstr>テストスメル</vt:lpstr>
      <vt:lpstr>研究目的とアイディア</vt:lpstr>
      <vt:lpstr>提案ツールの概要</vt:lpstr>
      <vt:lpstr>Step1: 類似コード片の検出</vt:lpstr>
      <vt:lpstr>Step2: テストコードの検索</vt:lpstr>
      <vt:lpstr>Step3: テストスメルの検出</vt:lpstr>
      <vt:lpstr>Step4: 推薦されるテストスイートの順位付け</vt:lpstr>
      <vt:lpstr>SuiteRecのインターフェス</vt:lpstr>
      <vt:lpstr>評価実験</vt:lpstr>
      <vt:lpstr>評価実験</vt:lpstr>
      <vt:lpstr>リサーチクエスチョン(RQ)</vt:lpstr>
      <vt:lpstr>RQ1. SuiteRecは、高いカバレッジを持つ         テストコードの作成を支援できるか？</vt:lpstr>
      <vt:lpstr>RQ2. SuiteRecは、テストコード作成を削減         できるか？</vt:lpstr>
      <vt:lpstr>RQ3. SuiteRecは、テストスメルの数が少ない         テストコードの作成を支援できるか？</vt:lpstr>
      <vt:lpstr>RQ4. SuiteRecの利用は、開発者のテストコード 　　　作成タスクの認識にどう影響するか？</vt:lpstr>
      <vt:lpstr>RQ4. SuiteRecの利用は、開発者のテストコード 　　　作成タスクの認識にどう影響するか？</vt:lpstr>
      <vt:lpstr>まとめ・今後の課題</vt:lpstr>
      <vt:lpstr>議論</vt:lpstr>
      <vt:lpstr>議論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倉地 亮介</dc:creator>
  <cp:lastModifiedBy>倉地 亮介</cp:lastModifiedBy>
  <cp:revision>34</cp:revision>
  <dcterms:created xsi:type="dcterms:W3CDTF">2020-01-21T13:07:49Z</dcterms:created>
  <dcterms:modified xsi:type="dcterms:W3CDTF">2020-01-28T10:41:03Z</dcterms:modified>
</cp:coreProperties>
</file>